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98" r:id="rId3"/>
    <p:sldId id="299" r:id="rId4"/>
    <p:sldId id="297" r:id="rId5"/>
    <p:sldId id="300" r:id="rId6"/>
    <p:sldId id="301" r:id="rId7"/>
    <p:sldId id="302" r:id="rId8"/>
    <p:sldId id="304" r:id="rId9"/>
    <p:sldId id="288" r:id="rId10"/>
    <p:sldId id="289" r:id="rId11"/>
    <p:sldId id="290" r:id="rId12"/>
    <p:sldId id="287" r:id="rId13"/>
    <p:sldId id="305" r:id="rId14"/>
    <p:sldId id="307" r:id="rId15"/>
    <p:sldId id="309" r:id="rId16"/>
    <p:sldId id="311" r:id="rId17"/>
    <p:sldId id="313" r:id="rId18"/>
    <p:sldId id="315" r:id="rId19"/>
    <p:sldId id="31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76EC-5DC0-4CC0-AB97-65FAC259DBC5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0045-5625-478A-86DC-53310AAC4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76EC-5DC0-4CC0-AB97-65FAC259DBC5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0045-5625-478A-86DC-53310AAC4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76EC-5DC0-4CC0-AB97-65FAC259DBC5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0045-5625-478A-86DC-53310AAC4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76EC-5DC0-4CC0-AB97-65FAC259DBC5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0045-5625-478A-86DC-53310AAC4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76EC-5DC0-4CC0-AB97-65FAC259DBC5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0045-5625-478A-86DC-53310AAC4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76EC-5DC0-4CC0-AB97-65FAC259DBC5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0045-5625-478A-86DC-53310AAC4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76EC-5DC0-4CC0-AB97-65FAC259DBC5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0045-5625-478A-86DC-53310AAC4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76EC-5DC0-4CC0-AB97-65FAC259DBC5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0045-5625-478A-86DC-53310AAC4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76EC-5DC0-4CC0-AB97-65FAC259DBC5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0045-5625-478A-86DC-53310AAC4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76EC-5DC0-4CC0-AB97-65FAC259DBC5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0045-5625-478A-86DC-53310AAC4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76EC-5DC0-4CC0-AB97-65FAC259DBC5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E90045-5625-478A-86DC-53310AAC40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4E76EC-5DC0-4CC0-AB97-65FAC259DBC5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E90045-5625-478A-86DC-53310AAC408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ГПОУ ЯО Ярославский профессиональный колледж №21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Из опыта работы по организации практической деятельности студентов сварочных профессий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Лаборатория электротехники и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контроля качества сварных соединений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7153177" cy="4757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1924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пециализированный кабинет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 теории сварки и резки металлов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5"/>
          <a:stretch/>
        </p:blipFill>
        <p:spPr>
          <a:xfrm>
            <a:off x="1043608" y="1844824"/>
            <a:ext cx="7317171" cy="4407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801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Кадровые ресурсы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мастера производственного обучения имеют высшее профессиональное образование 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квалификационные разряды по основным видам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сварки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85391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4617B"/>
                </a:solidFill>
              </a:rPr>
              <a:t>Итоги выпуска </a:t>
            </a:r>
            <a:r>
              <a:rPr lang="ru-RU" dirty="0" smtClean="0">
                <a:solidFill>
                  <a:srgbClr val="04617B"/>
                </a:solidFill>
              </a:rPr>
              <a:t>2015-2016</a:t>
            </a:r>
            <a:r>
              <a:rPr lang="en-US" dirty="0" smtClean="0">
                <a:solidFill>
                  <a:srgbClr val="04617B"/>
                </a:solidFill>
              </a:rPr>
              <a:t> </a:t>
            </a:r>
            <a:r>
              <a:rPr lang="ru-RU" dirty="0" err="1" smtClean="0">
                <a:solidFill>
                  <a:srgbClr val="04617B"/>
                </a:solidFill>
              </a:rPr>
              <a:t>уч</a:t>
            </a:r>
            <a:r>
              <a:rPr lang="en-US" dirty="0" smtClean="0">
                <a:solidFill>
                  <a:srgbClr val="04617B"/>
                </a:solidFill>
              </a:rPr>
              <a:t>.</a:t>
            </a:r>
            <a:r>
              <a:rPr lang="ru-RU" dirty="0" smtClean="0">
                <a:solidFill>
                  <a:srgbClr val="04617B"/>
                </a:solidFill>
              </a:rPr>
              <a:t>г</a:t>
            </a:r>
            <a:r>
              <a:rPr lang="en-US" dirty="0" smtClean="0">
                <a:solidFill>
                  <a:srgbClr val="04617B"/>
                </a:solidFill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НСГО –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чел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качество -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</a:p>
          <a:p>
            <a:pPr marL="0" indent="0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Сварщик (электросварочные и газосварочные работы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чел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качество -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%,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дипломов с отличием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11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               </a:t>
            </a:r>
            <a:r>
              <a:rPr lang="ru-RU" sz="3200" dirty="0" smtClean="0"/>
              <a:t>Компетенции профессии </a:t>
            </a:r>
            <a:r>
              <a:rPr lang="en-US" sz="3200" dirty="0" smtClean="0"/>
              <a:t>WSI </a:t>
            </a:r>
            <a:br>
              <a:rPr lang="en-US" sz="3200" dirty="0" smtClean="0"/>
            </a:br>
            <a:r>
              <a:rPr lang="en-US" sz="3200" dirty="0" smtClean="0"/>
              <a:t>               “WT:</a:t>
            </a:r>
            <a:r>
              <a:rPr lang="ru-RU" sz="3200" dirty="0" smtClean="0"/>
              <a:t>Сварочные </a:t>
            </a:r>
            <a:r>
              <a:rPr lang="en-US" sz="3200" dirty="0" smtClean="0"/>
              <a:t>    </a:t>
            </a:r>
            <a:r>
              <a:rPr lang="ru-RU" sz="3200" dirty="0" smtClean="0"/>
              <a:t>технологии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ПК1 Чтение чертежей по международным стандартам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ПК2 Технология ручной дуговой сварки углеродистых сталей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ПК3 Технология механизированной дуговой сварки углеродистых сталей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ПК4 Технология дуговой сварки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коррозионностойких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сталей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аустенитного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класса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ПК5 Технология дуговой сварки алюминия и сплавов на его основе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98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Дополнительные </a:t>
            </a:r>
            <a:r>
              <a:rPr lang="ru-RU" sz="31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профессиональные 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компетенции по профессии </a:t>
            </a:r>
            <a:r>
              <a:rPr lang="en-US" sz="31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Сварщик</a:t>
            </a:r>
            <a:r>
              <a:rPr lang="en-US" sz="31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  <a:r>
              <a:rPr lang="ru-RU" sz="31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sz="31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ПК 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.5.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Выполнять ручную дуговую сварку покрытыми электродами конструкций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оборудования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изделий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узлов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трубопроводов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деталей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 углеродистых сталей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предназначенных для работы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 давлением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различных пространственных положениях сварного шва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ПК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3.4.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Выполнять РАД из углеродистых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легированнных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сталей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цветных металлов и их сплавов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предназначенных для работы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 давлением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различных пространственных положениях сварного шва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724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Дополнительные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профессиональные  </a:t>
            </a:r>
            <a:b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компетенции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профессии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Сварщик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ПК 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.4.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Выполнять частично механизированную сварку плавлением конструкций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оборудования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изделий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узлов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трубопроводов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деталей) из углеродистых сталей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предназначенных для работы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 давлением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различных пространственных положениях сварного шва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534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Дополнительные МДК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МДК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.01.05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Нормативно-техническая документация и система аттестации в сварочном производстве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целью углубления знаний и навыков чтения чертежей и спецификаций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производственно-технологической документации сварочных процессов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оформленных в соответствии с требованиями международных стандартов по сварке и родственным технологиям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требованиям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WSR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МДК 01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.06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Технический английский язык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целью углубления знаний и практических навыков владения английским языком в рамках международного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коммуницирования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области сварочного производства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повышения вероятности и возможности участия в чемпионатах по компетенции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WSR/WSI “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Сварочные технологии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515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/>
          <a:lstStyle/>
          <a:p>
            <a:r>
              <a:rPr lang="ru-RU" dirty="0" smtClean="0"/>
              <a:t>      Ожидаемые результаты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916832"/>
            <a:ext cx="8229600" cy="438943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 новых профессиональных компетенций способствует личностному и профессиональному развитию выпускников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Получение базового уровня освоения компетенций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WSR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Сварочные технологии в соответствии с требованиями профессионального стандарта Сварщик 2 квалификационного уровня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Получение олимпиадного уровня освоения компетенций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WSR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Сварочные технологии в соответствии с требованиями профессионального стандарта Сварщик 3 квалификационного уровня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171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mtClean="0"/>
              <a:t>   </a:t>
            </a:r>
            <a:r>
              <a:rPr lang="ru-RU" sz="4400" smtClean="0">
                <a:solidFill>
                  <a:srgbClr val="0070C0"/>
                </a:solidFill>
              </a:rPr>
              <a:t>СПАСИБО </a:t>
            </a:r>
            <a:r>
              <a:rPr lang="ru-RU" sz="4400" dirty="0" smtClean="0">
                <a:solidFill>
                  <a:srgbClr val="0070C0"/>
                </a:solidFill>
              </a:rPr>
              <a:t>ЗА ВНИМАНИЕ</a:t>
            </a:r>
            <a:r>
              <a:rPr lang="en-US" sz="4400" dirty="0" smtClean="0">
                <a:solidFill>
                  <a:srgbClr val="0070C0"/>
                </a:solidFill>
              </a:rPr>
              <a:t>!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1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ru-RU" dirty="0" smtClean="0"/>
              <a:t>           Учебно-программное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   ППКРС по профессиям сварочного профиля       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ЯПК № 21 реализуются программы подготовки квалифицированных рабочих, служащих по профессиям    “Сварщик” (ручной и частично механизированной сварки (наплавки) (10мес.), «Наладчик сварочного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газоплазморезательного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оборудования» (3г.10мес), «Слесарь по ремонту строительных машин» (2г.10 мес.) и программы профессионального обучения по профессиям «Электросварщик ручной сварки», «Электросварщик на автоматических и п/а машинах», «Газосварщик», «Газорезчик»,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Электрогазосварщик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варщик ручной аргонодуговой сварки» (в основном повышение квалификации).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2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Практикоориентированная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направленность рабочего учебного плана по профессии Наладчик сварочного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газоплазморезательного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оборудования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Теоретические занятия         - 2275 час - 41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ЛПЗ                                         - 1037 час -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18%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Учебная практика                  - 1656 час -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30%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Производственная практика - 576 час -  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11%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47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Профессии и квалификации выпускников по профессии НСГО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электросварщик на автоматических и полуавтоматических машинах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наладчик сварочного и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газоплазморезательного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оборудования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электросварщик ручной сварки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сварщик ручной аргонодуговой сварки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газорезчик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контролер сварочных работ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 квалификации по всем профессиям не ниже 4 разряда.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05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620688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Материальная база</a:t>
            </a:r>
            <a:endParaRPr lang="en-US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58" y="2204864"/>
            <a:ext cx="6601681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199" y="1258745"/>
            <a:ext cx="8229600" cy="92471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4617B"/>
                </a:solidFill>
              </a:rPr>
              <a:t>мастерская ручной дуговой сварки</a:t>
            </a:r>
            <a:r>
              <a:rPr lang="ru-RU" sz="2400" dirty="0" smtClean="0">
                <a:solidFill>
                  <a:srgbClr val="04617B"/>
                </a:solidFill>
              </a:rPr>
              <a:t/>
            </a:r>
            <a:br>
              <a:rPr lang="ru-RU" sz="2400" dirty="0" smtClean="0">
                <a:solidFill>
                  <a:srgbClr val="04617B"/>
                </a:solidFill>
              </a:rPr>
            </a:br>
            <a:r>
              <a:rPr lang="ru-RU" sz="2400" dirty="0" smtClean="0">
                <a:solidFill>
                  <a:srgbClr val="04617B"/>
                </a:solidFill>
              </a:rPr>
              <a:t>(реконструирована в 2015 г</a:t>
            </a:r>
            <a:r>
              <a:rPr lang="en-US" sz="2400" dirty="0" smtClean="0">
                <a:solidFill>
                  <a:srgbClr val="04617B"/>
                </a:solidFill>
              </a:rPr>
              <a:t>.)</a:t>
            </a:r>
            <a:endParaRPr lang="ru-RU" sz="2400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76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Мастерская газопламенной </a:t>
            </a:r>
            <a:br>
              <a:rPr lang="ru-RU" sz="3200" b="1" dirty="0" smtClean="0"/>
            </a:br>
            <a:r>
              <a:rPr lang="ru-RU" sz="3200" b="1" dirty="0" smtClean="0"/>
              <a:t>обработки металлов</a:t>
            </a:r>
            <a:endParaRPr lang="ru-RU" sz="3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12027" y="2075676"/>
            <a:ext cx="4038600" cy="443484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6 постов  ручной аргонодуговой сварки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4 поста газовой сварки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4 поста газовой резки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 одному посту плазменной сварки и резки и водородной сварки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Газовая сварка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4416491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75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Мастерская полуавтоматической сварки</a:t>
            </a:r>
            <a:endParaRPr lang="ru-RU" sz="3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8024" y="2348880"/>
            <a:ext cx="4038600" cy="4434840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13 постов с полуавтоматами различной мощности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3933825" cy="3876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41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Мастерская механизированных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способов сварки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1259632" y="1772816"/>
            <a:ext cx="6768752" cy="56911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Открытие  состоялось в марте 2012 года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67544" y="2348880"/>
            <a:ext cx="4040188" cy="3845720"/>
          </a:xfrm>
        </p:spPr>
        <p:txBody>
          <a:bodyPr/>
          <a:lstStyle/>
          <a:p>
            <a:r>
              <a:rPr lang="ru-RU" i="1" dirty="0" smtClean="0"/>
              <a:t>Автоматическая машина для сварки</a:t>
            </a:r>
            <a:endParaRPr lang="ru-RU" i="1" dirty="0"/>
          </a:p>
        </p:txBody>
      </p:sp>
      <p:pic>
        <p:nvPicPr>
          <p:cNvPr id="4" name="Содержимое 3" descr="DSC06559.JPG"/>
          <p:cNvPicPr>
            <a:picLocks noChangeAspect="1"/>
          </p:cNvPicPr>
          <p:nvPr/>
        </p:nvPicPr>
        <p:blipFill rotWithShape="1">
          <a:blip r:embed="rId2" cstate="print"/>
          <a:srcRect l="11470" r="8449"/>
          <a:stretch/>
        </p:blipFill>
        <p:spPr>
          <a:xfrm>
            <a:off x="346436" y="3068960"/>
            <a:ext cx="3897091" cy="3238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4008" y="2607616"/>
            <a:ext cx="4041775" cy="384572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полуавтоматические машины фирмы «Линкольн» для сварки металла большой толщины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автоматическая машина для сварки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машины для  контактной сварки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4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наладки сварочного оборудования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6" t="5882" r="2176" b="14707"/>
          <a:stretch/>
        </p:blipFill>
        <p:spPr>
          <a:xfrm>
            <a:off x="875590" y="1772816"/>
            <a:ext cx="7392819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1732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614</TotalTime>
  <Words>619</Words>
  <Application>Microsoft Office PowerPoint</Application>
  <PresentationFormat>Экран (4:3)</PresentationFormat>
  <Paragraphs>66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Constantia</vt:lpstr>
      <vt:lpstr>Times New Roman</vt:lpstr>
      <vt:lpstr>Wingdings 2</vt:lpstr>
      <vt:lpstr>Поток</vt:lpstr>
      <vt:lpstr>ГПОУ ЯО Ярославский профессиональный колледж №21</vt:lpstr>
      <vt:lpstr>            Учебно-программное       ППКРС по профессиям сварочного профиля        </vt:lpstr>
      <vt:lpstr>Практикоориентированная направленность рабочего учебного плана по профессии Наладчик сварочного и газоплазморезательного оборудования</vt:lpstr>
      <vt:lpstr>Профессии и квалификации выпускников по профессии НСГО</vt:lpstr>
      <vt:lpstr>Материальная база</vt:lpstr>
      <vt:lpstr>Мастерская газопламенной  обработки металлов</vt:lpstr>
      <vt:lpstr>Мастерская полуавтоматической сварки</vt:lpstr>
      <vt:lpstr>Мастерская механизированных  способов сварки </vt:lpstr>
      <vt:lpstr> Лаборатория наладки сварочного оборудования</vt:lpstr>
      <vt:lpstr>Лаборатория электротехники и  контроля качества сварных соединений         </vt:lpstr>
      <vt:lpstr>Специализированный кабинет  основ теории сварки и резки металлов</vt:lpstr>
      <vt:lpstr>         Кадровые ресурсы</vt:lpstr>
      <vt:lpstr>Итоги выпуска 2015-2016 уч.г.</vt:lpstr>
      <vt:lpstr>                Компетенции профессии WSI                 “WT:Сварочные     технологии”</vt:lpstr>
      <vt:lpstr>       Дополнительные профессиональные   компетенции по профессии “ Сварщик” </vt:lpstr>
      <vt:lpstr>             Дополнительные профессиональные              компетенции по профессии “ Сварщик” </vt:lpstr>
      <vt:lpstr> Дополнительные МДК</vt:lpstr>
      <vt:lpstr>      Ожидаемые результаты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Марина</cp:lastModifiedBy>
  <cp:revision>103</cp:revision>
  <dcterms:created xsi:type="dcterms:W3CDTF">2012-05-21T10:57:09Z</dcterms:created>
  <dcterms:modified xsi:type="dcterms:W3CDTF">2016-11-09T04:57:37Z</dcterms:modified>
</cp:coreProperties>
</file>