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8" r:id="rId12"/>
    <p:sldId id="339" r:id="rId13"/>
    <p:sldId id="335" r:id="rId14"/>
    <p:sldId id="336" r:id="rId15"/>
    <p:sldId id="337" r:id="rId16"/>
    <p:sldId id="334" r:id="rId17"/>
    <p:sldId id="341" r:id="rId18"/>
    <p:sldId id="303" r:id="rId1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4E76EC-5DC0-4CC0-AB97-65FAC259DBC5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E90045-5625-478A-86DC-53310AAC408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ГПОУ ЯО Ярославский профессиональный колледж №21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7854696" cy="2143140"/>
          </a:xfrm>
        </p:spPr>
        <p:txBody>
          <a:bodyPr>
            <a:normAutofit fontScale="85000" lnSpcReduction="10000"/>
          </a:bodyPr>
          <a:lstStyle/>
          <a:p>
            <a:pPr algn="ctr">
              <a:spcAft>
                <a:spcPts val="0"/>
              </a:spcAft>
            </a:pPr>
            <a:r>
              <a:rPr lang="ru-RU" sz="3600" dirty="0" smtClean="0"/>
              <a:t> </a:t>
            </a:r>
          </a:p>
          <a:p>
            <a:pPr algn="ctr">
              <a:spcAft>
                <a:spcPts val="0"/>
              </a:spcAft>
            </a:pPr>
            <a:r>
              <a:rPr lang="ru-RU" sz="3600" dirty="0" smtClean="0"/>
              <a:t> </a:t>
            </a:r>
            <a:r>
              <a:rPr lang="ru-RU" sz="3600" dirty="0" smtClean="0">
                <a:latin typeface="Times New Roman"/>
                <a:cs typeface="Times New Roman"/>
              </a:rPr>
              <a:t>Демонстрационный экзамен как новая форма оценки качества подготовки выпускников по компетенции </a:t>
            </a:r>
            <a:r>
              <a:rPr lang="en-US" sz="3600" dirty="0" smtClean="0">
                <a:latin typeface="Times New Roman"/>
                <a:cs typeface="Times New Roman"/>
              </a:rPr>
              <a:t>“</a:t>
            </a:r>
            <a:r>
              <a:rPr lang="ru-RU" sz="3600" dirty="0" smtClean="0">
                <a:latin typeface="Times New Roman"/>
                <a:cs typeface="Times New Roman"/>
              </a:rPr>
              <a:t> Сварочные технологии</a:t>
            </a:r>
            <a:r>
              <a:rPr lang="en-US" sz="3600" dirty="0" smtClean="0">
                <a:latin typeface="Times New Roman"/>
                <a:cs typeface="Times New Roman"/>
              </a:rPr>
              <a:t>”</a:t>
            </a:r>
            <a:endParaRPr lang="ru-RU" sz="2400" dirty="0">
              <a:latin typeface="Courier New"/>
              <a:ea typeface="Times New Roman"/>
              <a:cs typeface="Times New Roman"/>
            </a:endParaRPr>
          </a:p>
          <a:p>
            <a:pPr algn="ctr"/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Процедура проведения ДЭ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– 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.06.2017.-23.06.2017.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студентов – 20 чел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сварочных постов -4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эксперт – сертифицированный эксперт Красилов Аркадий Сергеевич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подготовленных главным экспертом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подробно изложен в Инструкции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3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4617B"/>
                </a:solidFill>
              </a:rPr>
              <a:t>Общая характеристика профессиональной деятельности (ПД) по профессии </a:t>
            </a:r>
            <a:r>
              <a:rPr lang="en-US" sz="2400" dirty="0">
                <a:solidFill>
                  <a:srgbClr val="04617B"/>
                </a:solidFill>
              </a:rPr>
              <a:t>WSI</a:t>
            </a:r>
            <a:r>
              <a:rPr lang="ru-RU" sz="2400" dirty="0">
                <a:solidFill>
                  <a:srgbClr val="04617B"/>
                </a:solidFill>
              </a:rPr>
              <a:t> </a:t>
            </a:r>
            <a:r>
              <a:rPr lang="en-US" sz="2400" dirty="0">
                <a:solidFill>
                  <a:srgbClr val="04617B"/>
                </a:solidFill>
              </a:rPr>
              <a:t>“WT: </a:t>
            </a:r>
            <a:r>
              <a:rPr lang="ru-RU" sz="2400" dirty="0">
                <a:solidFill>
                  <a:srgbClr val="04617B"/>
                </a:solidFill>
              </a:rPr>
              <a:t>Сварочные технологии</a:t>
            </a:r>
            <a:r>
              <a:rPr lang="en-US" sz="2400" dirty="0">
                <a:solidFill>
                  <a:srgbClr val="04617B"/>
                </a:solidFill>
              </a:rPr>
              <a:t>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Сфера ПД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ведение технологических процессов сварочного производства</a:t>
            </a:r>
          </a:p>
          <a:p>
            <a:pPr lvl="0">
              <a:buClr>
                <a:srgbClr val="0BD0D9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Область ПД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электросварочные работы</a:t>
            </a:r>
          </a:p>
          <a:p>
            <a:pPr lvl="0">
              <a:buClr>
                <a:srgbClr val="0BD0D9"/>
              </a:buClr>
              <a:buNone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  <a:r>
              <a:rPr lang="ru-RU" sz="2400" b="1" dirty="0">
                <a:solidFill>
                  <a:prstClr val="black"/>
                </a:solidFill>
              </a:rPr>
              <a:t>Задачи ПД </a:t>
            </a:r>
            <a:r>
              <a:rPr lang="ru-RU" sz="2400" dirty="0">
                <a:solidFill>
                  <a:prstClr val="black"/>
                </a:solidFill>
              </a:rPr>
              <a:t>– читать чертежи и спецификации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 читать технологические карты и применять их при выполнении сварочных работ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 знать стандарты и маркировки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 разбираться в характеристиках материалов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знать характеристики и классификации присадочных материалов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r>
              <a:rPr lang="ru-RU" sz="2400" dirty="0">
                <a:solidFill>
                  <a:prstClr val="black"/>
                </a:solidFill>
              </a:rPr>
              <a:t> знать и применять необходимые сварочные технологии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064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4617B"/>
                </a:solidFill>
              </a:rPr>
              <a:t>Общая характеристика профессиональной деятельности (ПД) по профессии </a:t>
            </a:r>
            <a:r>
              <a:rPr lang="en-US" sz="2400" dirty="0">
                <a:solidFill>
                  <a:srgbClr val="04617B"/>
                </a:solidFill>
              </a:rPr>
              <a:t>WSI</a:t>
            </a:r>
            <a:r>
              <a:rPr lang="ru-RU" sz="2400" dirty="0">
                <a:solidFill>
                  <a:srgbClr val="04617B"/>
                </a:solidFill>
              </a:rPr>
              <a:t> </a:t>
            </a:r>
            <a:r>
              <a:rPr lang="en-US" sz="2400" dirty="0">
                <a:solidFill>
                  <a:srgbClr val="04617B"/>
                </a:solidFill>
              </a:rPr>
              <a:t>“WT: </a:t>
            </a:r>
            <a:r>
              <a:rPr lang="ru-RU" sz="2400" dirty="0">
                <a:solidFill>
                  <a:srgbClr val="04617B"/>
                </a:solidFill>
              </a:rPr>
              <a:t>Сварочные технологии</a:t>
            </a:r>
            <a:r>
              <a:rPr lang="en-US" sz="2400" dirty="0">
                <a:solidFill>
                  <a:srgbClr val="04617B"/>
                </a:solidFill>
              </a:rPr>
              <a:t>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знать основы металлургии сварки</a:t>
            </a:r>
            <a:r>
              <a:rPr lang="en-US" sz="2200" dirty="0">
                <a:solidFill>
                  <a:prstClr val="black"/>
                </a:solidFill>
              </a:rPr>
              <a:t>;</a:t>
            </a:r>
            <a:r>
              <a:rPr lang="ru-RU" sz="2200" dirty="0">
                <a:solidFill>
                  <a:prstClr val="black"/>
                </a:solidFill>
              </a:rPr>
              <a:t> применять основные приемы сварки материалов</a:t>
            </a:r>
            <a:r>
              <a:rPr lang="en-US" sz="2200" dirty="0">
                <a:solidFill>
                  <a:prstClr val="black"/>
                </a:solidFill>
              </a:rPr>
              <a:t>;</a:t>
            </a:r>
            <a:r>
              <a:rPr lang="ru-RU" sz="2200" dirty="0">
                <a:solidFill>
                  <a:prstClr val="black"/>
                </a:solidFill>
              </a:rPr>
              <a:t> владеть навыками работы на сварочном оборудовании </a:t>
            </a:r>
            <a:r>
              <a:rPr lang="en-US" sz="2200" dirty="0">
                <a:solidFill>
                  <a:prstClr val="black"/>
                </a:solidFill>
              </a:rPr>
              <a:t>;</a:t>
            </a:r>
            <a:r>
              <a:rPr lang="ru-RU" sz="2200" dirty="0">
                <a:solidFill>
                  <a:prstClr val="black"/>
                </a:solidFill>
              </a:rPr>
              <a:t> разбираться в различных методах контроля сварных швов</a:t>
            </a:r>
            <a:r>
              <a:rPr lang="en-US" sz="2200" dirty="0">
                <a:solidFill>
                  <a:prstClr val="black"/>
                </a:solidFill>
              </a:rPr>
              <a:t>;</a:t>
            </a:r>
            <a:r>
              <a:rPr lang="ru-RU" sz="2200" dirty="0">
                <a:solidFill>
                  <a:prstClr val="black"/>
                </a:solidFill>
              </a:rPr>
              <a:t> знать технику безопасности при проведении сварочных работ</a:t>
            </a:r>
            <a:r>
              <a:rPr lang="en-US" sz="2200" dirty="0">
                <a:solidFill>
                  <a:prstClr val="black"/>
                </a:solidFill>
              </a:rPr>
              <a:t>.</a:t>
            </a:r>
            <a:r>
              <a:rPr lang="ru-RU" sz="2200" dirty="0">
                <a:solidFill>
                  <a:prstClr val="black"/>
                </a:solidFill>
              </a:rPr>
              <a:t> </a:t>
            </a:r>
            <a:endParaRPr lang="en-US" sz="2200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  <a:buNone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Виды ПД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чтение и понимание чертежей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спецификаций и технологических карт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настройка сварочного оборудования в соответствии со спецификациями производителей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выбор сварочного процесса в соответствии с указанным на чертеже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выполнение сварки во всех пространственных положениях пластин и труб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указанных процессов в соответствии  с описанием в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ISO2553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AWS A3.0/A2.4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25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2060"/>
                </a:solidFill>
              </a:rPr>
              <a:t>Умения</a:t>
            </a:r>
            <a:r>
              <a:rPr lang="en-US" sz="3200" dirty="0">
                <a:solidFill>
                  <a:srgbClr val="002060"/>
                </a:solidFill>
              </a:rPr>
              <a:t>,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закрепленные студентами </a:t>
            </a:r>
            <a:r>
              <a:rPr lang="ru-RU" sz="3200" dirty="0">
                <a:solidFill>
                  <a:srgbClr val="002060"/>
                </a:solidFill>
              </a:rPr>
              <a:t>в ходе  подготовки к </a:t>
            </a:r>
            <a:r>
              <a:rPr lang="ru-RU" sz="3200" dirty="0" smtClean="0">
                <a:solidFill>
                  <a:srgbClr val="002060"/>
                </a:solidFill>
              </a:rPr>
              <a:t>ДЭ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  <a:buNone/>
            </a:pPr>
            <a:r>
              <a:rPr lang="ru-RU" sz="2800" dirty="0">
                <a:solidFill>
                  <a:prstClr val="black"/>
                </a:solidFill>
              </a:rPr>
              <a:t>Выполнять без посторонней помощи: сварку стыковых и угловых соединений пластин и труб, а также сортового проката во всех рабочих положениях и швами с разными углами наклона и вращения; для модулей конкурсного задания, включающие в себя использование нержавеющей стали, все швы выполняли в один проход с использованием присадочных материалов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250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2060"/>
                </a:solidFill>
              </a:rPr>
              <a:t>Навыки</a:t>
            </a:r>
            <a:r>
              <a:rPr lang="en-US" sz="3200" dirty="0">
                <a:solidFill>
                  <a:srgbClr val="002060"/>
                </a:solidFill>
              </a:rPr>
              <a:t>,</a:t>
            </a:r>
            <a:r>
              <a:rPr lang="ru-RU" sz="3200" dirty="0">
                <a:solidFill>
                  <a:srgbClr val="002060"/>
                </a:solidFill>
              </a:rPr>
              <a:t> приобретенные </a:t>
            </a:r>
            <a:r>
              <a:rPr lang="ru-RU" sz="3200" dirty="0" smtClean="0">
                <a:solidFill>
                  <a:srgbClr val="002060"/>
                </a:solidFill>
              </a:rPr>
              <a:t>студентами </a:t>
            </a:r>
            <a:r>
              <a:rPr lang="ru-RU" sz="3200" dirty="0">
                <a:solidFill>
                  <a:srgbClr val="002060"/>
                </a:solidFill>
              </a:rPr>
              <a:t>в ходе  подготовки к </a:t>
            </a:r>
            <a:r>
              <a:rPr lang="ru-RU" sz="3200" dirty="0" smtClean="0">
                <a:solidFill>
                  <a:srgbClr val="002060"/>
                </a:solidFill>
              </a:rPr>
              <a:t>ДЭ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выборе наиболее подходящего размера и типа электрода или присадочного материала 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выборе подходящей величины и полярности тока для процесса сварки 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выборе подходящего давления газа, его вида и расхода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настройке и выполнении сварки с применением различных методов переноса металла, например, мелкокапельный перенос, крупнокапельный перенос, струйный перенос или импульсная дуговая сварка 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настройке всех параметров режима сварки для получения желаемой формы шва, а именно, напряжения, скорости подачи проволоки, скорости перемещения, угла сварки, вылета сварочной проволоки и т.д. 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934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Дополнительные профессиональные компетенции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0BD0D9"/>
              </a:buClr>
              <a:buNone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BD0D9"/>
              </a:buCl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ПК 2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.5.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Выполнять ручную дуговую сварку покрытыми электродами конструкций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изделий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узлов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трубопроводов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деталей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из углеродистых сталей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предназначенных для работы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 давлением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различных пространственных положениях сварного шва</a:t>
            </a:r>
          </a:p>
          <a:p>
            <a:pPr lvl="0">
              <a:buClr>
                <a:srgbClr val="0BD0D9"/>
              </a:buClr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ПК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Выполнять РАД из углеродистых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легированнных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сталей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цветных металлов и их сплавов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предназначенных для работы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 давлением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различных пространственных положениях сварного шва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591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Дополнительные профессиональные 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  <a:buNone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ПК 4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.4.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Выполнять частично механизированную сварку плавлением конструкций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оборудования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изделий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узлов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трубопроводов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деталей) из углеродистых сталей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предназначенных для работы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 давлением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различных пространственных положениях сварного шва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784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      Ожидаемые результаты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0BD0D9"/>
              </a:buClr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Введение новых профессиональных компетенций способствует личностному и профессиональному развитию выпускников</a:t>
            </a:r>
          </a:p>
          <a:p>
            <a:pPr lvl="0">
              <a:buClr>
                <a:srgbClr val="0BD0D9"/>
              </a:buClr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Получение базового уровня освоения компетенций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WSR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Сварочные технологии в соответствии с требованиями профессионального стандарта Сварщик 2 квалификационного уровня</a:t>
            </a:r>
          </a:p>
          <a:p>
            <a:pPr lvl="0">
              <a:buClr>
                <a:srgbClr val="0BD0D9"/>
              </a:buClr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Получение олимпиадного уровня освоения компетенций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WSR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Сварочные технологии в соответствии с требованиями профессионального стандарта Сварщик 3 квалификационного уровня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79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СПАСИБО ЗА ВНИМАНИЕ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9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 по компетенции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Сварочные технологии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оценки соответствия уровня знаний, умений, навыков студентов и выпускников, осваивающих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квалифицированных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служащих по профессии СПО по ТОП-50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Сварщик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профессиональную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работу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данной  профессии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стандартами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Россия.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80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Нормативные документы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поручений по реализации Послания Президента Российской Федерации Федеральному Собранию от 4 декабря 2014 года от 5 декабря 2014 года № Пр-2821,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№349 «3» марта 2015 года «Комплекс мер, направленных на совершенствование системы среднего профессионального образования»;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22 апреля 2016 г. N 750-р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плана подготовки и проведения в Казани в 2019 году мирового чемпионата по профессиональному мастерству «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приоритетного проекта "Образование" по направлению "Подготовка высококвалифицированных специалистов и рабочих кадров с учетом современных стандартов и передовых технологий ("Рабочие кадры для передовых технологий").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поручений Президента РФ по итогам встречи с членами национальной сборной России по профессиональному мастерству от 29.12.2016 Пр-2582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7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Перспективы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Демонстрационного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 в ГИА 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паспорт профессионала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личном профиле в системе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eSim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мировым уровнем компетенций </a:t>
            </a:r>
          </a:p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точек роста СПО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материально-техническая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база, педагогический состав)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получить </a:t>
            </a:r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на работу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экзамена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редприятие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осуществить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сотрудников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выпускников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убличность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открытость проведения экзамена (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трансляции, зрители)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0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rPr>
              <a:t>Основные требования к проведению демонстрационного экзамена по стандартам </a:t>
            </a:r>
            <a:r>
              <a:rPr lang="ru-RU" sz="30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rPr>
              <a:t>     </a:t>
            </a:r>
            <a:r>
              <a:rPr lang="ru-RU" sz="3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rPr>
              <a:t>WorldSkills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измерительные материалы на основе заданий Финала IV Национального чемпионата «Молодые профессионалы» (WSR) по компетенциям, входящим в ТОП - 50 профессий и специальностей, включая все 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</a:t>
            </a: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демонстрационного экзамена сертифицированным экспертом Союза «</a:t>
            </a:r>
            <a:r>
              <a:rPr lang="ru-RU" sz="1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системы оценивания CIS </a:t>
            </a: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 проведения 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</a:t>
            </a: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Недопустимость оценки выполнений заданий экспертами, представляющими с экзаменуемым одну образовательную организацию </a:t>
            </a: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проведение экзамена в группах, сформированных из разных учебных групп. </a:t>
            </a: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ДЭ должно быть не менее 70% от количества студентов учебной группы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0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</a:rPr>
              <a:t>Основные регламентирующие документы для ДЭ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Кодекс этики; 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Методика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организации демонстрационного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экзамена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Техническое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описание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компетенции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Конкурсное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81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sz="3600" dirty="0" smtClean="0"/>
              <a:t>Вспомогательные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План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застройки конкурсной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площадки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smtClean="0">
                <a:solidFill>
                  <a:srgbClr val="000000"/>
                </a:solidFill>
                <a:latin typeface="Arial" panose="020B0604020202020204" pitchFamily="34" charset="0"/>
              </a:rPr>
              <a:t>SMP</a:t>
            </a:r>
            <a:r>
              <a:rPr lang="ru-RU" sz="28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Инфраструктурный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лист </a:t>
            </a:r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Критерии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50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документация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Пилотного проекта Демонстрационного экзамена применяется пакет конкурсной документации, согласованный с Союзом ВСР.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документации экспертами на ДЭ ЗАПРЕЩЕНО!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09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 ДЭ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Структурное подразделение колледжа-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СЦК по компетенции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Сварочные технологии</a:t>
            </a:r>
            <a:r>
              <a:rPr lang="en-US" b="1" dirty="0" smtClean="0"/>
              <a:t>”.</a:t>
            </a:r>
            <a:endParaRPr lang="ru-RU" b="1" dirty="0" smtClean="0"/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риказ департамента образования Ярославской области от 03.10. 2014. №115/01-04 “ О создании специализированных центров компетенций “ </a:t>
            </a:r>
            <a:r>
              <a:rPr lang="en-US" sz="18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Worldskills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Россия – Ярославская область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”</a:t>
            </a:r>
          </a:p>
          <a:p>
            <a:pPr lvl="0">
              <a:buClr>
                <a:srgbClr val="0BD0D9"/>
              </a:buClr>
            </a:pP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основании Протокола № 16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/12 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28.12.2016 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Экспертного совета при Союзе 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Молодые профессионалы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Ворлдскилс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Россия) СЦК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Сварочные технологии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выдан аттестат аккредитации №17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2812 сроком на 2 года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</a:pPr>
            <a:endParaRPr lang="ru-RU" sz="1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7087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1397</TotalTime>
  <Words>1069</Words>
  <Application>Microsoft Office PowerPoint</Application>
  <PresentationFormat>Экран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ГПОУ ЯО Ярославский профессиональный колледж №21</vt:lpstr>
      <vt:lpstr>Демонстрационный экзамен по компетенции “Сварочные технологии”</vt:lpstr>
      <vt:lpstr>            Нормативные документы</vt:lpstr>
      <vt:lpstr>          Перспективы внедрения     Демонстрационного экзамена в ГИА </vt:lpstr>
      <vt:lpstr>Основные требования к проведению демонстрационного экзамена по стандартам      WorldSkills</vt:lpstr>
      <vt:lpstr> Основные регламентирующие документы для ДЭ</vt:lpstr>
      <vt:lpstr>      Вспомогательные документы</vt:lpstr>
      <vt:lpstr>          Конкурсная документация            </vt:lpstr>
      <vt:lpstr>           Место проведения ДЭ</vt:lpstr>
      <vt:lpstr>           Процедура проведения ДЭ</vt:lpstr>
      <vt:lpstr>Общая характеристика профессиональной деятельности (ПД) по профессии WSI “WT: Сварочные технологии”</vt:lpstr>
      <vt:lpstr>Общая характеристика профессиональной деятельности (ПД) по профессии WSI “WT: Сварочные технологии”</vt:lpstr>
      <vt:lpstr>Умения, закрепленные студентами в ходе  подготовки к ДЭ</vt:lpstr>
      <vt:lpstr>Навыки, приобретенные студентами в ходе  подготовки к ДЭ</vt:lpstr>
      <vt:lpstr>Дополнительные профессиональные компетенции</vt:lpstr>
      <vt:lpstr>Дополнительные профессиональные компетенции</vt:lpstr>
      <vt:lpstr>         Ожидаемые результаты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174</cp:revision>
  <cp:lastPrinted>2015-12-03T05:25:39Z</cp:lastPrinted>
  <dcterms:created xsi:type="dcterms:W3CDTF">2012-05-21T10:57:09Z</dcterms:created>
  <dcterms:modified xsi:type="dcterms:W3CDTF">2017-06-21T03:29:25Z</dcterms:modified>
</cp:coreProperties>
</file>