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5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6.xml" ContentType="application/vnd.openxmlformats-officedocument.presentationml.notesSlide+xml"/>
  <Override PartName="/ppt/charts/chart32.xml" ContentType="application/vnd.openxmlformats-officedocument.drawingml.chart+xml"/>
  <Override PartName="/ppt/theme/themeOverride2.xml" ContentType="application/vnd.openxmlformats-officedocument.themeOverride+xml"/>
  <Override PartName="/ppt/charts/chart33.xml" ContentType="application/vnd.openxmlformats-officedocument.drawingml.chart+xml"/>
  <Override PartName="/ppt/theme/themeOverride3.xml" ContentType="application/vnd.openxmlformats-officedocument.themeOverride+xml"/>
  <Override PartName="/ppt/charts/chart34.xml" ContentType="application/vnd.openxmlformats-officedocument.drawingml.chart+xml"/>
  <Override PartName="/ppt/theme/themeOverride4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notesSlides/notesSlide7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8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9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notesSlides/notesSlide10.xml" ContentType="application/vnd.openxmlformats-officedocument.presentationml.notesSlide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notesSlides/notesSlide11.xml" ContentType="application/vnd.openxmlformats-officedocument.presentationml.notesSl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notesSlides/notesSlide12.xml" ContentType="application/vnd.openxmlformats-officedocument.presentationml.notesSlide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notesSlides/notesSlide13.xml" ContentType="application/vnd.openxmlformats-officedocument.presentationml.notesSlid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notesSlides/notesSlide14.xml" ContentType="application/vnd.openxmlformats-officedocument.presentationml.notesSlide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notesSlides/notesSlide15.xml" ContentType="application/vnd.openxmlformats-officedocument.presentationml.notesSlide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notesSlides/notesSlide16.xml" ContentType="application/vnd.openxmlformats-officedocument.presentationml.notesSlide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notesSlides/notesSlide17.xml" ContentType="application/vnd.openxmlformats-officedocument.presentationml.notesSlide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notesSlides/notesSlide18.xml" ContentType="application/vnd.openxmlformats-officedocument.presentationml.notesSlide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notesSlides/notesSlide19.xml" ContentType="application/vnd.openxmlformats-officedocument.presentationml.notesSlide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notesSlides/notesSlide20.xml" ContentType="application/vnd.openxmlformats-officedocument.presentationml.notesSlide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notesSlides/notesSlide21.xml" ContentType="application/vnd.openxmlformats-officedocument.presentationml.notesSlide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notesSlides/notesSlide22.xml" ContentType="application/vnd.openxmlformats-officedocument.presentationml.notesSlide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notesSlides/notesSlide23.xml" ContentType="application/vnd.openxmlformats-officedocument.presentationml.notesSlide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notesSlides/notesSlide24.xml" ContentType="application/vnd.openxmlformats-officedocument.presentationml.notesSlide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61" r:id="rId2"/>
    <p:sldId id="293" r:id="rId3"/>
    <p:sldId id="426" r:id="rId4"/>
    <p:sldId id="347" r:id="rId5"/>
    <p:sldId id="284" r:id="rId6"/>
    <p:sldId id="413" r:id="rId7"/>
    <p:sldId id="440" r:id="rId8"/>
    <p:sldId id="322" r:id="rId9"/>
    <p:sldId id="370" r:id="rId10"/>
    <p:sldId id="269" r:id="rId11"/>
    <p:sldId id="282" r:id="rId12"/>
    <p:sldId id="275" r:id="rId13"/>
    <p:sldId id="383" r:id="rId14"/>
    <p:sldId id="384" r:id="rId15"/>
    <p:sldId id="442" r:id="rId16"/>
    <p:sldId id="441" r:id="rId17"/>
    <p:sldId id="348" r:id="rId18"/>
    <p:sldId id="342" r:id="rId19"/>
    <p:sldId id="316" r:id="rId20"/>
    <p:sldId id="377" r:id="rId21"/>
    <p:sldId id="299" r:id="rId22"/>
    <p:sldId id="379" r:id="rId23"/>
    <p:sldId id="300" r:id="rId24"/>
    <p:sldId id="301" r:id="rId25"/>
    <p:sldId id="302" r:id="rId26"/>
    <p:sldId id="310" r:id="rId27"/>
    <p:sldId id="303" r:id="rId28"/>
    <p:sldId id="320" r:id="rId29"/>
    <p:sldId id="304" r:id="rId30"/>
    <p:sldId id="312" r:id="rId31"/>
    <p:sldId id="313" r:id="rId32"/>
    <p:sldId id="305" r:id="rId33"/>
    <p:sldId id="309" r:id="rId34"/>
    <p:sldId id="314" r:id="rId35"/>
    <p:sldId id="315" r:id="rId36"/>
    <p:sldId id="307" r:id="rId37"/>
    <p:sldId id="308" r:id="rId38"/>
    <p:sldId id="319" r:id="rId39"/>
    <p:sldId id="438" r:id="rId40"/>
    <p:sldId id="429" r:id="rId41"/>
    <p:sldId id="430" r:id="rId42"/>
    <p:sldId id="432" r:id="rId43"/>
    <p:sldId id="439" r:id="rId44"/>
    <p:sldId id="434" r:id="rId45"/>
    <p:sldId id="435" r:id="rId46"/>
    <p:sldId id="436" r:id="rId47"/>
    <p:sldId id="349" r:id="rId48"/>
    <p:sldId id="346" r:id="rId49"/>
    <p:sldId id="368" r:id="rId50"/>
    <p:sldId id="366" r:id="rId51"/>
    <p:sldId id="364" r:id="rId52"/>
    <p:sldId id="362" r:id="rId53"/>
    <p:sldId id="360" r:id="rId54"/>
    <p:sldId id="358" r:id="rId55"/>
    <p:sldId id="356" r:id="rId56"/>
    <p:sldId id="354" r:id="rId57"/>
    <p:sldId id="350" r:id="rId58"/>
    <p:sldId id="352" r:id="rId59"/>
    <p:sldId id="414" r:id="rId60"/>
    <p:sldId id="415" r:id="rId61"/>
    <p:sldId id="424" r:id="rId62"/>
    <p:sldId id="416" r:id="rId63"/>
    <p:sldId id="419" r:id="rId64"/>
  </p:sldIdLst>
  <p:sldSz cx="10693400" cy="7561263"/>
  <p:notesSz cx="6808788" cy="9926638"/>
  <p:defaultTextStyle>
    <a:defPPr>
      <a:defRPr lang="ru-RU"/>
    </a:defPPr>
    <a:lvl1pPr marL="0" algn="l" defTabSz="116823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4119" algn="l" defTabSz="116823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8237" algn="l" defTabSz="116823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2356" algn="l" defTabSz="116823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36475" algn="l" defTabSz="116823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0594" algn="l" defTabSz="116823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04712" algn="l" defTabSz="116823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88831" algn="l" defTabSz="116823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72950" algn="l" defTabSz="1168237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C62"/>
    <a:srgbClr val="1E9CB2"/>
    <a:srgbClr val="F5C14B"/>
    <a:srgbClr val="385D8A"/>
    <a:srgbClr val="156193"/>
    <a:srgbClr val="DE3346"/>
    <a:srgbClr val="E5A20D"/>
    <a:srgbClr val="146578"/>
    <a:srgbClr val="FE8100"/>
    <a:srgbClr val="1B5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7194" autoAdjust="0"/>
  </p:normalViewPr>
  <p:slideViewPr>
    <p:cSldViewPr>
      <p:cViewPr varScale="1">
        <p:scale>
          <a:sx n="90" d="100"/>
          <a:sy n="90" d="100"/>
        </p:scale>
        <p:origin x="444" y="10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3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8"/>
    </p:cViewPr>
  </p:sorterViewPr>
  <p:notesViewPr>
    <p:cSldViewPr>
      <p:cViewPr varScale="1">
        <p:scale>
          <a:sx n="76" d="100"/>
          <a:sy n="76" d="100"/>
        </p:scale>
        <p:origin x="-2418" y="-108"/>
      </p:cViewPr>
      <p:guideLst>
        <p:guide orient="horz" pos="3126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1.xlsx"/><Relationship Id="rId1" Type="http://schemas.openxmlformats.org/officeDocument/2006/relationships/themeOverride" Target="../theme/themeOverride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2.xlsx"/><Relationship Id="rId1" Type="http://schemas.openxmlformats.org/officeDocument/2006/relationships/themeOverride" Target="../theme/themeOverride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3.xlsx"/><Relationship Id="rId1" Type="http://schemas.openxmlformats.org/officeDocument/2006/relationships/themeOverride" Target="../theme/themeOverride4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0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1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04838186171288"/>
          <c:y val="6.2583100681291193E-2"/>
          <c:w val="0.68501958261930629"/>
          <c:h val="0.874833798637417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85D8A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59,3%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FD-40C5-85DE-7078F6AAB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59,4%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FD-40C5-85DE-7078F6AAB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83,3%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FD-40C5-85DE-7078F6AABD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94,4%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FD-40C5-85DE-7078F6AABD5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44,4%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FD-40C5-85DE-7078F6AAB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ДОО</c:v>
                </c:pt>
                <c:pt idx="1">
                  <c:v>ОО</c:v>
                </c:pt>
                <c:pt idx="2">
                  <c:v>ДД</c:v>
                </c:pt>
                <c:pt idx="3">
                  <c:v>Ш-И</c:v>
                </c:pt>
                <c:pt idx="4">
                  <c:v>СПО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59.3</c:v>
                </c:pt>
                <c:pt idx="1">
                  <c:v>59.4</c:v>
                </c:pt>
                <c:pt idx="2">
                  <c:v>83.3</c:v>
                </c:pt>
                <c:pt idx="3">
                  <c:v>94.4</c:v>
                </c:pt>
                <c:pt idx="4">
                  <c:v>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FD-40C5-85DE-7078F6AABD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137252224"/>
        <c:axId val="137290112"/>
      </c:barChart>
      <c:catAx>
        <c:axId val="1372522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7290112"/>
        <c:crosses val="autoZero"/>
        <c:auto val="1"/>
        <c:lblAlgn val="ctr"/>
        <c:lblOffset val="100"/>
        <c:noMultiLvlLbl val="0"/>
      </c:catAx>
      <c:valAx>
        <c:axId val="13729011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725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6435390638069"/>
          <c:y val="0.13923891497435958"/>
          <c:w val="0.59684385410373719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50B-40E6-B873-BD4B7A51BA7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50B-40E6-B873-BD4B7A51BA7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50B-40E6-B873-BD4B7A51BA7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50B-40E6-B873-BD4B7A51BA7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smtClean="0">
                        <a:solidFill>
                          <a:srgbClr val="911C62"/>
                        </a:solidFill>
                      </a:rPr>
                      <a:t>1</a:t>
                    </a:r>
                    <a:r>
                      <a:rPr lang="ru-RU" sz="900" smtClean="0"/>
                      <a:t> (0,2%)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0B-40E6-B873-BD4B7A51BA7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 </a:t>
                    </a:r>
                    <a:r>
                      <a:rPr lang="ru-RU" sz="900" dirty="0" smtClean="0"/>
                      <a:t>(0,4%)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0B-40E6-B873-BD4B7A51BA7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14</a:t>
                    </a:r>
                    <a:r>
                      <a:rPr lang="ru-RU" sz="900" dirty="0" smtClean="0"/>
                      <a:t> (3,0%)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0B-40E6-B873-BD4B7A51BA7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35 </a:t>
                    </a:r>
                    <a:r>
                      <a:rPr lang="ru-RU" sz="900" dirty="0" smtClean="0"/>
                      <a:t>(7,4%)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0B-40E6-B873-BD4B7A51BA7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42 </a:t>
                    </a:r>
                    <a:r>
                      <a:rPr lang="ru-RU" sz="900" dirty="0" smtClean="0"/>
                      <a:t>(8,9%)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0B-40E6-B873-BD4B7A51BA7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49</a:t>
                    </a:r>
                    <a:r>
                      <a:rPr lang="ru-RU" sz="900" dirty="0" smtClean="0"/>
                      <a:t> (10,4%)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0B-40E6-B873-BD4B7A51BA7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68</a:t>
                    </a:r>
                    <a:r>
                      <a:rPr lang="ru-RU" sz="900" dirty="0" smtClean="0"/>
                      <a:t> (14,4%)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0B-40E6-B873-BD4B7A51BA7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b="0" i="0" u="none" strike="noStrike" kern="1200" baseline="0" dirty="0" smtClean="0">
                        <a:solidFill>
                          <a:srgbClr val="DE3346"/>
                        </a:solidFill>
                        <a:latin typeface="+mn-lt"/>
                        <a:ea typeface="+mn-ea"/>
                        <a:cs typeface="+mn-cs"/>
                      </a:rPr>
                      <a:t>262</a:t>
                    </a:r>
                    <a:r>
                      <a:rPr lang="ru-RU" sz="900" dirty="0" smtClean="0"/>
                      <a:t> (55,4%)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0B-40E6-B873-BD4B7A51BA74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1893</a:t>
                    </a:r>
                    <a:r>
                      <a:rPr lang="ru-RU" dirty="0" smtClean="0"/>
                      <a:t> (35,1%)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0B-40E6-B873-BD4B7A51BA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Студенты</c:v>
                </c:pt>
                <c:pt idx="1">
                  <c:v>Администрация</c:v>
                </c:pt>
                <c:pt idx="2">
                  <c:v>Педагоги</c:v>
                </c:pt>
                <c:pt idx="3">
                  <c:v>Ст.школьники</c:v>
                </c:pt>
                <c:pt idx="4">
                  <c:v>Родители</c:v>
                </c:pt>
                <c:pt idx="5">
                  <c:v>Мл.школьники</c:v>
                </c:pt>
                <c:pt idx="6">
                  <c:v>Подростки</c:v>
                </c:pt>
                <c:pt idx="7">
                  <c:v>Дошкольники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1</c:v>
                </c:pt>
                <c:pt idx="1">
                  <c:v>2</c:v>
                </c:pt>
                <c:pt idx="2">
                  <c:v>14</c:v>
                </c:pt>
                <c:pt idx="3">
                  <c:v>35</c:v>
                </c:pt>
                <c:pt idx="4">
                  <c:v>42</c:v>
                </c:pt>
                <c:pt idx="5">
                  <c:v>49</c:v>
                </c:pt>
                <c:pt idx="6">
                  <c:v>68</c:v>
                </c:pt>
                <c:pt idx="7">
                  <c:v>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50B-40E6-B873-BD4B7A51B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28322304"/>
        <c:axId val="228379264"/>
      </c:barChart>
      <c:catAx>
        <c:axId val="228322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28379264"/>
        <c:crosses val="autoZero"/>
        <c:auto val="1"/>
        <c:lblAlgn val="ctr"/>
        <c:lblOffset val="100"/>
        <c:noMultiLvlLbl val="0"/>
      </c:catAx>
      <c:valAx>
        <c:axId val="22837926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28322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899-46E6-B7AC-1315125EF8A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99-46E6-B7AC-1315125EF8A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899-46E6-B7AC-1315125EF8A1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301</c:v>
                </c:pt>
                <c:pt idx="1">
                  <c:v>187</c:v>
                </c:pt>
                <c:pt idx="2">
                  <c:v>201</c:v>
                </c:pt>
                <c:pt idx="3">
                  <c:v>68</c:v>
                </c:pt>
                <c:pt idx="4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99-46E6-B7AC-1315125EF8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28801536"/>
        <c:axId val="228833920"/>
      </c:barChart>
      <c:catAx>
        <c:axId val="22880153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8833920"/>
        <c:crosses val="autoZero"/>
        <c:auto val="1"/>
        <c:lblAlgn val="ctr"/>
        <c:lblOffset val="100"/>
        <c:noMultiLvlLbl val="0"/>
      </c:catAx>
      <c:valAx>
        <c:axId val="22883392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28801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1B-4223-934F-8593C21BD5B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1B-4223-934F-8593C21BD5B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1B-4223-934F-8593C21BD5B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1B-4223-934F-8593C21BD5B3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116</c:v>
                </c:pt>
                <c:pt idx="1">
                  <c:v>169</c:v>
                </c:pt>
                <c:pt idx="2">
                  <c:v>82</c:v>
                </c:pt>
                <c:pt idx="3">
                  <c:v>116</c:v>
                </c:pt>
                <c:pt idx="4">
                  <c:v>292</c:v>
                </c:pt>
                <c:pt idx="5">
                  <c:v>121</c:v>
                </c:pt>
                <c:pt idx="6">
                  <c:v>23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1B-4223-934F-8593C21BD5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39155456"/>
        <c:axId val="239157248"/>
      </c:barChart>
      <c:catAx>
        <c:axId val="2391554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9157248"/>
        <c:crosses val="autoZero"/>
        <c:auto val="1"/>
        <c:lblAlgn val="ctr"/>
        <c:lblOffset val="100"/>
        <c:noMultiLvlLbl val="0"/>
      </c:catAx>
      <c:valAx>
        <c:axId val="23915724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39155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E0E-4384-981E-C6C27215C35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E0E-4384-981E-C6C27215C35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E0E-4384-981E-C6C27215C35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E0E-4384-981E-C6C27215C35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911C62"/>
                        </a:solidFill>
                      </a:rPr>
                      <a:t>8</a:t>
                    </a:r>
                    <a:r>
                      <a:rPr lang="ru-RU" sz="900" dirty="0" smtClean="0"/>
                      <a:t> (0,9%)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0E-4384-981E-C6C27215C35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911C62"/>
                        </a:solidFill>
                      </a:rPr>
                      <a:t>8</a:t>
                    </a:r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 </a:t>
                    </a:r>
                    <a:r>
                      <a:rPr lang="ru-RU" sz="900" dirty="0" smtClean="0"/>
                      <a:t>(0,9%)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0E-4384-981E-C6C27215C35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911C62"/>
                        </a:solidFill>
                      </a:rPr>
                      <a:t>43</a:t>
                    </a:r>
                    <a:r>
                      <a:rPr lang="ru-RU" sz="900" dirty="0" smtClean="0"/>
                      <a:t> (4,7%)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0E-4384-981E-C6C27215C35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911C62"/>
                        </a:solidFill>
                      </a:rPr>
                      <a:t>76</a:t>
                    </a:r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 </a:t>
                    </a:r>
                    <a:r>
                      <a:rPr lang="ru-RU" sz="900" dirty="0" smtClean="0"/>
                      <a:t>(8,2%)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0E-4384-981E-C6C27215C35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911C62"/>
                        </a:solidFill>
                      </a:rPr>
                      <a:t>129</a:t>
                    </a:r>
                    <a:r>
                      <a:rPr lang="ru-RU" sz="900" dirty="0" smtClean="0"/>
                      <a:t> (14%)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0E-4384-981E-C6C27215C35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911C62"/>
                        </a:solidFill>
                      </a:rPr>
                      <a:t>148</a:t>
                    </a:r>
                    <a:r>
                      <a:rPr lang="ru-RU" sz="900" dirty="0" smtClean="0"/>
                      <a:t> (16%)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0E-4384-981E-C6C27215C35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911C62"/>
                        </a:solidFill>
                      </a:rPr>
                      <a:t>220</a:t>
                    </a:r>
                    <a:r>
                      <a:rPr lang="ru-RU" sz="900" dirty="0" smtClean="0"/>
                      <a:t> (23,8%)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0E-4384-981E-C6C27215C35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911C62"/>
                        </a:solidFill>
                      </a:rPr>
                      <a:t>292</a:t>
                    </a:r>
                    <a:r>
                      <a:rPr lang="ru-RU" sz="900" dirty="0" smtClean="0"/>
                      <a:t> (31,6%)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0E-4384-981E-C6C27215C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СТ.ШКОЛЬНИКИ</c:v>
                </c:pt>
                <c:pt idx="1">
                  <c:v>ДРУГИЕ</c:v>
                </c:pt>
                <c:pt idx="2">
                  <c:v>АДМИНИСТРАЦИЯ</c:v>
                </c:pt>
                <c:pt idx="3">
                  <c:v>ДОШКОЛЬНИКИ</c:v>
                </c:pt>
                <c:pt idx="4">
                  <c:v>ПЕДАГОГИ</c:v>
                </c:pt>
                <c:pt idx="5">
                  <c:v>РОДИТЕЛИ</c:v>
                </c:pt>
                <c:pt idx="6">
                  <c:v>МЛ.ШКОЛЬНИКИ</c:v>
                </c:pt>
                <c:pt idx="7">
                  <c:v>ПОДРОСТКИ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8</c:v>
                </c:pt>
                <c:pt idx="1">
                  <c:v>8</c:v>
                </c:pt>
                <c:pt idx="2">
                  <c:v>43</c:v>
                </c:pt>
                <c:pt idx="3">
                  <c:v>76</c:v>
                </c:pt>
                <c:pt idx="4">
                  <c:v>129</c:v>
                </c:pt>
                <c:pt idx="5">
                  <c:v>148</c:v>
                </c:pt>
                <c:pt idx="6">
                  <c:v>220</c:v>
                </c:pt>
                <c:pt idx="7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0E-4384-981E-C6C27215C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39193472"/>
        <c:axId val="229123200"/>
      </c:barChart>
      <c:catAx>
        <c:axId val="2391934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>
                <a:solidFill>
                  <a:srgbClr val="DE3346"/>
                </a:solidFill>
              </a:defRPr>
            </a:pPr>
            <a:endParaRPr lang="ru-RU"/>
          </a:p>
        </c:txPr>
        <c:crossAx val="229123200"/>
        <c:crosses val="autoZero"/>
        <c:auto val="1"/>
        <c:lblAlgn val="ctr"/>
        <c:lblOffset val="100"/>
        <c:noMultiLvlLbl val="0"/>
      </c:catAx>
      <c:valAx>
        <c:axId val="22912320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39193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639-4E57-996F-A013C78E2D6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639-4E57-996F-A013C78E2D6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639-4E57-996F-A013C78E2D6E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63.921993499458289</c:v>
                </c:pt>
                <c:pt idx="1">
                  <c:v>23.076923076923077</c:v>
                </c:pt>
                <c:pt idx="2">
                  <c:v>8.7757313109425787</c:v>
                </c:pt>
                <c:pt idx="3">
                  <c:v>0</c:v>
                </c:pt>
                <c:pt idx="4">
                  <c:v>4.225352112676056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39-4E57-996F-A013C78E2D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36427520"/>
        <c:axId val="236548096"/>
      </c:barChart>
      <c:catAx>
        <c:axId val="23642752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6548096"/>
        <c:crosses val="autoZero"/>
        <c:auto val="1"/>
        <c:lblAlgn val="ctr"/>
        <c:lblOffset val="100"/>
        <c:noMultiLvlLbl val="0"/>
      </c:catAx>
      <c:valAx>
        <c:axId val="236548096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3642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31-4AAF-A0E6-2A0C7CA8A97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31-4AAF-A0E6-2A0C7CA8A97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31-4AAF-A0E6-2A0C7CA8A97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31-4AAF-A0E6-2A0C7CA8A974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40</c:v>
                </c:pt>
                <c:pt idx="1">
                  <c:v>15</c:v>
                </c:pt>
                <c:pt idx="2">
                  <c:v>189</c:v>
                </c:pt>
                <c:pt idx="3">
                  <c:v>288</c:v>
                </c:pt>
                <c:pt idx="4">
                  <c:v>391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31-4AAF-A0E6-2A0C7CA8A9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36457344"/>
        <c:axId val="236475520"/>
      </c:barChart>
      <c:catAx>
        <c:axId val="23645734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6475520"/>
        <c:crosses val="autoZero"/>
        <c:auto val="1"/>
        <c:lblAlgn val="ctr"/>
        <c:lblOffset val="100"/>
        <c:noMultiLvlLbl val="0"/>
      </c:catAx>
      <c:valAx>
        <c:axId val="23647552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3645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6487756931696318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5C3-443B-8061-0ABD61F4465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C3-443B-8061-0ABD61F4465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5C3-443B-8061-0ABD61F4465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18</a:t>
                    </a:r>
                    <a:r>
                      <a:rPr lang="ru-RU" sz="900" dirty="0" smtClean="0"/>
                      <a:t> (2,0%)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C3-443B-8061-0ABD61F446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72 </a:t>
                    </a:r>
                    <a:r>
                      <a:rPr lang="ru-RU" sz="900" dirty="0" smtClean="0"/>
                      <a:t>(7,8%)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C3-443B-8061-0ABD61F446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86</a:t>
                    </a:r>
                    <a:r>
                      <a:rPr lang="ru-RU" sz="900" dirty="0" smtClean="0"/>
                      <a:t> (9,3%)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C3-443B-8061-0ABD61F446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151 </a:t>
                    </a:r>
                    <a:r>
                      <a:rPr lang="ru-RU" sz="900" dirty="0" smtClean="0"/>
                      <a:t>(16,4%)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C3-443B-8061-0ABD61F4465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292 </a:t>
                    </a:r>
                    <a:r>
                      <a:rPr lang="ru-RU" sz="900" dirty="0" smtClean="0"/>
                      <a:t>(31,6%)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C3-443B-8061-0ABD61F4465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304</a:t>
                    </a:r>
                    <a:r>
                      <a:rPr lang="ru-RU" sz="900" dirty="0" smtClean="0"/>
                      <a:t> (32,9%)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C3-443B-8061-0ABD61F4465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1187</a:t>
                    </a:r>
                    <a:r>
                      <a:rPr lang="ru-RU" sz="900" dirty="0" smtClean="0"/>
                      <a:t> (23,6%)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C3-443B-8061-0ABD61F4465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1216</a:t>
                    </a:r>
                    <a:r>
                      <a:rPr lang="ru-RU" sz="900" dirty="0" smtClean="0"/>
                      <a:t> (24,2%)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C3-443B-8061-0ABD61F4465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DE3346"/>
                        </a:solidFill>
                      </a:rPr>
                      <a:t>1491</a:t>
                    </a:r>
                    <a:r>
                      <a:rPr lang="ru-RU" dirty="0" smtClean="0"/>
                      <a:t> (29,7%)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C3-443B-8061-0ABD61F446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Дошкольники</c:v>
                </c:pt>
                <c:pt idx="1">
                  <c:v>Ст.школьники</c:v>
                </c:pt>
                <c:pt idx="2">
                  <c:v>Родители</c:v>
                </c:pt>
                <c:pt idx="3">
                  <c:v>Педагоги</c:v>
                </c:pt>
                <c:pt idx="4">
                  <c:v>Подростки</c:v>
                </c:pt>
                <c:pt idx="5">
                  <c:v>Мл.школьники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18</c:v>
                </c:pt>
                <c:pt idx="1">
                  <c:v>72</c:v>
                </c:pt>
                <c:pt idx="2">
                  <c:v>86</c:v>
                </c:pt>
                <c:pt idx="3">
                  <c:v>151</c:v>
                </c:pt>
                <c:pt idx="4">
                  <c:v>292</c:v>
                </c:pt>
                <c:pt idx="5">
                  <c:v>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5C3-443B-8061-0ABD61F44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36790528"/>
        <c:axId val="236792064"/>
      </c:barChart>
      <c:catAx>
        <c:axId val="236790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36792064"/>
        <c:crosses val="autoZero"/>
        <c:auto val="1"/>
        <c:lblAlgn val="ctr"/>
        <c:lblOffset val="100"/>
        <c:noMultiLvlLbl val="0"/>
      </c:catAx>
      <c:valAx>
        <c:axId val="23679206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36790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9A8-4101-837C-0EF44D6C0BE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9A8-4101-837C-0EF44D6C0BE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9A8-4101-837C-0EF44D6C0BE9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1732</c:v>
                </c:pt>
                <c:pt idx="1">
                  <c:v>1850</c:v>
                </c:pt>
                <c:pt idx="2">
                  <c:v>446</c:v>
                </c:pt>
                <c:pt idx="3">
                  <c:v>507</c:v>
                </c:pt>
                <c:pt idx="4">
                  <c:v>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A8-4101-837C-0EF44D6C0B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40835712"/>
        <c:axId val="239618688"/>
      </c:barChart>
      <c:catAx>
        <c:axId val="408357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39618688"/>
        <c:crosses val="autoZero"/>
        <c:auto val="1"/>
        <c:lblAlgn val="ctr"/>
        <c:lblOffset val="100"/>
        <c:noMultiLvlLbl val="0"/>
      </c:catAx>
      <c:valAx>
        <c:axId val="2396186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0835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529-41D5-AE6A-3C033AE6340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529-41D5-AE6A-3C033AE6340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529-41D5-AE6A-3C033AE6340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529-41D5-AE6A-3C033AE63400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869</c:v>
                </c:pt>
                <c:pt idx="1">
                  <c:v>376</c:v>
                </c:pt>
                <c:pt idx="2">
                  <c:v>1638</c:v>
                </c:pt>
                <c:pt idx="3">
                  <c:v>1570</c:v>
                </c:pt>
                <c:pt idx="4">
                  <c:v>723</c:v>
                </c:pt>
                <c:pt idx="5">
                  <c:v>83</c:v>
                </c:pt>
                <c:pt idx="6">
                  <c:v>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29-41D5-AE6A-3C033AE634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46205824"/>
        <c:axId val="248996992"/>
      </c:barChart>
      <c:catAx>
        <c:axId val="2462058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48996992"/>
        <c:crosses val="autoZero"/>
        <c:auto val="1"/>
        <c:lblAlgn val="ctr"/>
        <c:lblOffset val="100"/>
        <c:noMultiLvlLbl val="0"/>
      </c:catAx>
      <c:valAx>
        <c:axId val="24899699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4620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94804852460908"/>
          <c:y val="0.10210853764786369"/>
          <c:w val="0.64492628167900845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580-4584-8F4C-AB75793AA46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580-4584-8F4C-AB75793AA46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580-4584-8F4C-AB75793AA46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580-4584-8F4C-AB75793AA46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</a:t>
                    </a:r>
                    <a:r>
                      <a:rPr lang="ru-RU" sz="900" dirty="0" smtClean="0"/>
                      <a:t> (0,04%)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80-4584-8F4C-AB75793AA46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152 </a:t>
                    </a:r>
                    <a:r>
                      <a:rPr lang="ru-RU" sz="900" dirty="0" smtClean="0"/>
                      <a:t>(2,9%)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80-4584-8F4C-AB75793AA46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183</a:t>
                    </a:r>
                    <a:r>
                      <a:rPr lang="ru-RU" sz="900" dirty="0" smtClean="0"/>
                      <a:t> (3,5%)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80-4584-8F4C-AB75793AA46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532 </a:t>
                    </a:r>
                    <a:r>
                      <a:rPr lang="ru-RU" sz="900" dirty="0" smtClean="0"/>
                      <a:t>(10,1%)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80-4584-8F4C-AB75793AA46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622</a:t>
                    </a:r>
                    <a:r>
                      <a:rPr lang="ru-RU" sz="900" dirty="0" smtClean="0"/>
                      <a:t> (11,8%)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80-4584-8F4C-AB75793AA46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911C62"/>
                        </a:solidFill>
                      </a:rPr>
                      <a:t>1</a:t>
                    </a:r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069</a:t>
                    </a:r>
                    <a:r>
                      <a:rPr lang="ru-RU" sz="900" dirty="0" smtClean="0"/>
                      <a:t> (11,8%)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80-4584-8F4C-AB75793AA460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1318 </a:t>
                    </a:r>
                    <a:r>
                      <a:rPr lang="ru-RU" sz="900" dirty="0" smtClean="0"/>
                      <a:t>(25,1%)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80-4584-8F4C-AB75793AA46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 1382</a:t>
                    </a:r>
                    <a:r>
                      <a:rPr lang="ru-RU" sz="900" dirty="0" smtClean="0"/>
                      <a:t> (26,3%)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80-4584-8F4C-AB75793AA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Другие</c:v>
                </c:pt>
                <c:pt idx="1">
                  <c:v>Администрация</c:v>
                </c:pt>
                <c:pt idx="2">
                  <c:v>Ст.школьники</c:v>
                </c:pt>
                <c:pt idx="3">
                  <c:v>Педагоги</c:v>
                </c:pt>
                <c:pt idx="4">
                  <c:v>Мл.школьники</c:v>
                </c:pt>
                <c:pt idx="5">
                  <c:v>Подростки</c:v>
                </c:pt>
                <c:pt idx="6">
                  <c:v>Дошкольники</c:v>
                </c:pt>
                <c:pt idx="7">
                  <c:v>Родители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2</c:v>
                </c:pt>
                <c:pt idx="1">
                  <c:v>152</c:v>
                </c:pt>
                <c:pt idx="2">
                  <c:v>183</c:v>
                </c:pt>
                <c:pt idx="3">
                  <c:v>532</c:v>
                </c:pt>
                <c:pt idx="4">
                  <c:v>622</c:v>
                </c:pt>
                <c:pt idx="5">
                  <c:v>1069</c:v>
                </c:pt>
                <c:pt idx="6">
                  <c:v>1318</c:v>
                </c:pt>
                <c:pt idx="7">
                  <c:v>1382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80-4584-8F4C-AB75793AA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49459456"/>
        <c:axId val="249461376"/>
      </c:barChart>
      <c:catAx>
        <c:axId val="2494594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49461376"/>
        <c:crosses val="autoZero"/>
        <c:auto val="1"/>
        <c:lblAlgn val="ctr"/>
        <c:lblOffset val="100"/>
        <c:noMultiLvlLbl val="0"/>
      </c:catAx>
      <c:valAx>
        <c:axId val="24946137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49459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2E-49BC-B665-52715BC3E3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C2E-49BC-B665-52715BC3E3E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C2E-49BC-B665-52715BC3E3E8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103294</c:v>
                </c:pt>
                <c:pt idx="1">
                  <c:v>115278</c:v>
                </c:pt>
                <c:pt idx="2">
                  <c:v>40366</c:v>
                </c:pt>
                <c:pt idx="3">
                  <c:v>29694</c:v>
                </c:pt>
                <c:pt idx="4">
                  <c:v>16974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2E-49BC-B665-52715BC3E3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124405632"/>
        <c:axId val="125391616"/>
      </c:barChart>
      <c:catAx>
        <c:axId val="12440563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25391616"/>
        <c:crosses val="autoZero"/>
        <c:auto val="1"/>
        <c:lblAlgn val="ctr"/>
        <c:lblOffset val="100"/>
        <c:noMultiLvlLbl val="0"/>
      </c:catAx>
      <c:valAx>
        <c:axId val="1253916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2440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826-47A5-AE88-015783C7D74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826-47A5-AE88-015783C7D74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826-47A5-AE88-015783C7D749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590</c:v>
                </c:pt>
                <c:pt idx="1">
                  <c:v>692</c:v>
                </c:pt>
                <c:pt idx="2">
                  <c:v>226</c:v>
                </c:pt>
                <c:pt idx="3">
                  <c:v>124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26-47A5-AE88-015783C7D7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2907904"/>
        <c:axId val="252909440"/>
      </c:barChart>
      <c:catAx>
        <c:axId val="25290790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2909440"/>
        <c:crosses val="autoZero"/>
        <c:auto val="1"/>
        <c:lblAlgn val="ctr"/>
        <c:lblOffset val="100"/>
        <c:noMultiLvlLbl val="0"/>
      </c:catAx>
      <c:valAx>
        <c:axId val="25290944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2907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797-40FF-AFC8-5C3618BC48F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797-40FF-AFC8-5C3618BC48F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797-40FF-AFC8-5C3618BC48F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797-40FF-AFC8-5C3618BC48FE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129</c:v>
                </c:pt>
                <c:pt idx="1">
                  <c:v>117</c:v>
                </c:pt>
                <c:pt idx="2">
                  <c:v>410</c:v>
                </c:pt>
                <c:pt idx="3">
                  <c:v>845</c:v>
                </c:pt>
                <c:pt idx="4">
                  <c:v>153</c:v>
                </c:pt>
                <c:pt idx="5">
                  <c:v>8</c:v>
                </c:pt>
                <c:pt idx="6">
                  <c:v>5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97-40FF-AFC8-5C3618BC48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2933632"/>
        <c:axId val="252935168"/>
      </c:barChart>
      <c:catAx>
        <c:axId val="25293363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2935168"/>
        <c:crosses val="autoZero"/>
        <c:auto val="1"/>
        <c:lblAlgn val="ctr"/>
        <c:lblOffset val="100"/>
        <c:noMultiLvlLbl val="0"/>
      </c:catAx>
      <c:valAx>
        <c:axId val="25293516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2933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66044914496291"/>
          <c:y val="0.10210853764786369"/>
          <c:w val="0.63395321055590736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306-4584-A834-4129531C2DE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306-4584-A834-4129531C2DE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306-4584-A834-4129531C2DE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306-4584-A834-4129531C2DE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</a:t>
                    </a:r>
                    <a:r>
                      <a:rPr lang="ru-RU" sz="900" dirty="0" smtClean="0"/>
                      <a:t> (0,1%)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06-4584-A834-4129531C2DE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25 </a:t>
                    </a:r>
                    <a:r>
                      <a:rPr lang="ru-RU" sz="900" dirty="0" smtClean="0"/>
                      <a:t>(1,5%)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06-4584-A834-4129531C2DE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24</a:t>
                    </a:r>
                    <a:r>
                      <a:rPr lang="ru-RU" sz="900" dirty="0" smtClean="0"/>
                      <a:t> (2,7%)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06-4584-A834-4129531C2DE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81 </a:t>
                    </a:r>
                    <a:r>
                      <a:rPr lang="ru-RU" sz="900" dirty="0" smtClean="0"/>
                      <a:t>(4,9%)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06-4584-A834-4129531C2DE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212</a:t>
                    </a:r>
                    <a:r>
                      <a:rPr lang="ru-RU" sz="900" dirty="0" smtClean="0"/>
                      <a:t> (12,7%)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06-4584-A834-4129531C2DE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254</a:t>
                    </a:r>
                    <a:r>
                      <a:rPr lang="ru-RU" sz="900" dirty="0" smtClean="0"/>
                      <a:t> (15,2%)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06-4584-A834-4129531C2DE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490</a:t>
                    </a:r>
                    <a:r>
                      <a:rPr lang="ru-RU" sz="900" dirty="0" smtClean="0"/>
                      <a:t> (29,4%)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06-4584-A834-4129531C2DE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559</a:t>
                    </a:r>
                    <a:r>
                      <a:rPr lang="ru-RU" sz="900" dirty="0" smtClean="0"/>
                      <a:t> (33,5%)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06-4584-A834-4129531C2D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Другие</c:v>
                </c:pt>
                <c:pt idx="1">
                  <c:v>Администрация</c:v>
                </c:pt>
                <c:pt idx="2">
                  <c:v>Ст.школьники</c:v>
                </c:pt>
                <c:pt idx="3">
                  <c:v>Подростки</c:v>
                </c:pt>
                <c:pt idx="4">
                  <c:v>Мл.школьники</c:v>
                </c:pt>
                <c:pt idx="5">
                  <c:v>Дошкольники</c:v>
                </c:pt>
                <c:pt idx="6">
                  <c:v>Родители</c:v>
                </c:pt>
                <c:pt idx="7">
                  <c:v>Педагоги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1</c:v>
                </c:pt>
                <c:pt idx="1">
                  <c:v>25</c:v>
                </c:pt>
                <c:pt idx="2">
                  <c:v>45</c:v>
                </c:pt>
                <c:pt idx="3">
                  <c:v>81</c:v>
                </c:pt>
                <c:pt idx="4">
                  <c:v>212</c:v>
                </c:pt>
                <c:pt idx="5">
                  <c:v>254</c:v>
                </c:pt>
                <c:pt idx="6">
                  <c:v>490</c:v>
                </c:pt>
                <c:pt idx="7">
                  <c:v>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06-4584-A834-4129531C2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2873344"/>
        <c:axId val="252875136"/>
      </c:barChart>
      <c:catAx>
        <c:axId val="2528733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2875136"/>
        <c:crosses val="autoZero"/>
        <c:auto val="1"/>
        <c:lblAlgn val="ctr"/>
        <c:lblOffset val="100"/>
        <c:noMultiLvlLbl val="0"/>
      </c:catAx>
      <c:valAx>
        <c:axId val="25287513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2873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1AA-4C44-B895-F97ACDA3103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1AA-4C44-B895-F97ACDA3103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1AA-4C44-B895-F97ACDA31032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583</c:v>
                </c:pt>
                <c:pt idx="1">
                  <c:v>283</c:v>
                </c:pt>
                <c:pt idx="2">
                  <c:v>88</c:v>
                </c:pt>
                <c:pt idx="3">
                  <c:v>33</c:v>
                </c:pt>
                <c:pt idx="4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AA-4C44-B895-F97ACDA310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3265792"/>
        <c:axId val="253267328"/>
      </c:barChart>
      <c:catAx>
        <c:axId val="25326579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3267328"/>
        <c:crosses val="autoZero"/>
        <c:auto val="1"/>
        <c:lblAlgn val="ctr"/>
        <c:lblOffset val="100"/>
        <c:noMultiLvlLbl val="0"/>
      </c:catAx>
      <c:valAx>
        <c:axId val="25326732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3265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263-4A0E-A8E2-4D03326AD1D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263-4A0E-A8E2-4D03326AD1D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263-4A0E-A8E2-4D03326AD1D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263-4A0E-A8E2-4D03326AD1DC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</c:v>
                </c:pt>
                <c:pt idx="1">
                  <c:v>48</c:v>
                </c:pt>
                <c:pt idx="2">
                  <c:v>124</c:v>
                </c:pt>
                <c:pt idx="3">
                  <c:v>234</c:v>
                </c:pt>
                <c:pt idx="4">
                  <c:v>665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63-4A0E-A8E2-4D03326AD1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2992512"/>
        <c:axId val="252998400"/>
      </c:barChart>
      <c:catAx>
        <c:axId val="2529925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2998400"/>
        <c:crosses val="autoZero"/>
        <c:auto val="1"/>
        <c:lblAlgn val="ctr"/>
        <c:lblOffset val="100"/>
        <c:noMultiLvlLbl val="0"/>
      </c:catAx>
      <c:valAx>
        <c:axId val="25299840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2992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6487756931696318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26C-4E4C-8934-8D382E0951C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26C-4E4C-8934-8D382E0951C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26C-4E4C-8934-8D382E0951C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12</a:t>
                    </a:r>
                    <a:r>
                      <a:rPr lang="ru-RU" sz="900" dirty="0" smtClean="0"/>
                      <a:t> (1,1%)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6C-4E4C-8934-8D382E0951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36 </a:t>
                    </a:r>
                    <a:r>
                      <a:rPr lang="ru-RU" sz="900" dirty="0" smtClean="0"/>
                      <a:t>(3,3%)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6C-4E4C-8934-8D382E0951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72</a:t>
                    </a:r>
                    <a:r>
                      <a:rPr lang="ru-RU" sz="900" dirty="0" smtClean="0"/>
                      <a:t> (6,5%)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6C-4E4C-8934-8D382E0951C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128 </a:t>
                    </a:r>
                    <a:r>
                      <a:rPr lang="ru-RU" sz="900" dirty="0" smtClean="0"/>
                      <a:t>(11,6%)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6C-4E4C-8934-8D382E0951C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363</a:t>
                    </a:r>
                    <a:r>
                      <a:rPr lang="ru-RU" sz="900" dirty="0" smtClean="0"/>
                      <a:t> (33,0%)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6C-4E4C-8934-8D382E0951C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490</a:t>
                    </a:r>
                    <a:r>
                      <a:rPr lang="ru-RU" sz="900" dirty="0" smtClean="0"/>
                      <a:t> (44,5%)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6C-4E4C-8934-8D382E0951C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490</a:t>
                    </a:r>
                    <a:r>
                      <a:rPr lang="ru-RU" sz="900" dirty="0" smtClean="0"/>
                      <a:t> (29,4%)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6C-4E4C-8934-8D382E0951C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559</a:t>
                    </a:r>
                    <a:r>
                      <a:rPr lang="ru-RU" sz="900" dirty="0" smtClean="0"/>
                      <a:t> (33,5%)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6C-4E4C-8934-8D382E0951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Дошкольники</c:v>
                </c:pt>
                <c:pt idx="1">
                  <c:v>Педагоги</c:v>
                </c:pt>
                <c:pt idx="2">
                  <c:v>Ст.школьники</c:v>
                </c:pt>
                <c:pt idx="3">
                  <c:v>Родители</c:v>
                </c:pt>
                <c:pt idx="4">
                  <c:v>Мл.школьники</c:v>
                </c:pt>
                <c:pt idx="5">
                  <c:v>Подростки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12</c:v>
                </c:pt>
                <c:pt idx="1">
                  <c:v>36</c:v>
                </c:pt>
                <c:pt idx="2">
                  <c:v>72</c:v>
                </c:pt>
                <c:pt idx="3">
                  <c:v>128</c:v>
                </c:pt>
                <c:pt idx="4">
                  <c:v>363</c:v>
                </c:pt>
                <c:pt idx="5">
                  <c:v>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6C-4E4C-8934-8D382E095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3014400"/>
        <c:axId val="253015936"/>
      </c:barChart>
      <c:catAx>
        <c:axId val="25301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3015936"/>
        <c:crosses val="autoZero"/>
        <c:auto val="1"/>
        <c:lblAlgn val="ctr"/>
        <c:lblOffset val="100"/>
        <c:noMultiLvlLbl val="0"/>
      </c:catAx>
      <c:valAx>
        <c:axId val="25301593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301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C4D-4978-9225-23538DE6072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C4D-4978-9225-23538DE6072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C4D-4978-9225-23538DE60727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1127</c:v>
                </c:pt>
                <c:pt idx="1">
                  <c:v>689</c:v>
                </c:pt>
                <c:pt idx="2">
                  <c:v>342</c:v>
                </c:pt>
                <c:pt idx="3">
                  <c:v>116</c:v>
                </c:pt>
                <c:pt idx="4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4D-4978-9225-23538DE607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3172736"/>
        <c:axId val="253182720"/>
      </c:barChart>
      <c:catAx>
        <c:axId val="25317273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3182720"/>
        <c:crosses val="autoZero"/>
        <c:auto val="1"/>
        <c:lblAlgn val="ctr"/>
        <c:lblOffset val="100"/>
        <c:noMultiLvlLbl val="0"/>
      </c:catAx>
      <c:valAx>
        <c:axId val="25318272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3172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461-4354-A753-B238A08AF13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461-4354-A753-B238A08AF13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461-4354-A753-B238A08AF13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461-4354-A753-B238A08AF134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18.512256973795434</c:v>
                </c:pt>
                <c:pt idx="1">
                  <c:v>16.737109044801354</c:v>
                </c:pt>
                <c:pt idx="2">
                  <c:v>16.863905325443788</c:v>
                </c:pt>
                <c:pt idx="3">
                  <c:v>20.245139475908708</c:v>
                </c:pt>
                <c:pt idx="4">
                  <c:v>20.118343195266274</c:v>
                </c:pt>
                <c:pt idx="5">
                  <c:v>5.3254437869822482</c:v>
                </c:pt>
                <c:pt idx="6">
                  <c:v>2.197802197802198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61-4354-A753-B238A08AF1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3575552"/>
        <c:axId val="253577088"/>
      </c:barChart>
      <c:catAx>
        <c:axId val="2535755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3577088"/>
        <c:crosses val="autoZero"/>
        <c:auto val="1"/>
        <c:lblAlgn val="ctr"/>
        <c:lblOffset val="100"/>
        <c:noMultiLvlLbl val="0"/>
      </c:catAx>
      <c:valAx>
        <c:axId val="253577088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357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6435390638069"/>
          <c:y val="0.13923891497435958"/>
          <c:w val="0.63086076418489323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636-405B-95F5-4D21885B739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636-405B-95F5-4D21885B739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636-405B-95F5-4D21885B739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636-405B-95F5-4D21885B739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</a:t>
                    </a:r>
                    <a:r>
                      <a:rPr lang="ru-RU" sz="900" dirty="0" smtClean="0"/>
                      <a:t> (0,1%)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36-405B-95F5-4D21885B739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38 </a:t>
                    </a:r>
                    <a:r>
                      <a:rPr lang="ru-RU" sz="900" dirty="0" smtClean="0"/>
                      <a:t>(1,6%)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36-405B-95F5-4D21885B739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75</a:t>
                    </a:r>
                    <a:r>
                      <a:rPr lang="ru-RU" sz="900" dirty="0" smtClean="0"/>
                      <a:t> (3,2%)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36-405B-95F5-4D21885B739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236 </a:t>
                    </a:r>
                    <a:r>
                      <a:rPr lang="ru-RU" sz="900" dirty="0" smtClean="0"/>
                      <a:t>(10,0%)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36-405B-95F5-4D21885B739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316 </a:t>
                    </a:r>
                    <a:r>
                      <a:rPr lang="ru-RU" sz="900" dirty="0" smtClean="0"/>
                      <a:t>(13,4%)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36-405B-95F5-4D21885B739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364</a:t>
                    </a:r>
                    <a:r>
                      <a:rPr lang="ru-RU" sz="900" dirty="0" smtClean="0"/>
                      <a:t> (15,4%)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36-405B-95F5-4D21885B739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411</a:t>
                    </a:r>
                    <a:r>
                      <a:rPr lang="ru-RU" sz="900" dirty="0" smtClean="0"/>
                      <a:t> (17,4%)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36-405B-95F5-4D21885B739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b="0" i="0" u="none" strike="noStrike" kern="1200" baseline="0" dirty="0" smtClean="0">
                        <a:solidFill>
                          <a:srgbClr val="DE3346"/>
                        </a:solidFill>
                        <a:latin typeface="+mn-lt"/>
                        <a:ea typeface="+mn-ea"/>
                        <a:cs typeface="+mn-cs"/>
                      </a:rPr>
                      <a:t>9</a:t>
                    </a:r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24</a:t>
                    </a:r>
                    <a:r>
                      <a:rPr lang="ru-RU" sz="900" dirty="0" smtClean="0"/>
                      <a:t> (39,1%)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36-405B-95F5-4D21885B739F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634</a:t>
                    </a:r>
                    <a:r>
                      <a:rPr lang="ru-RU" dirty="0" smtClean="0"/>
                      <a:t> (33,4%)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36-405B-95F5-4D21885B73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Студенты</c:v>
                </c:pt>
                <c:pt idx="1">
                  <c:v>Администрация</c:v>
                </c:pt>
                <c:pt idx="2">
                  <c:v>Ст.школьники</c:v>
                </c:pt>
                <c:pt idx="3">
                  <c:v>Педагоги</c:v>
                </c:pt>
                <c:pt idx="4">
                  <c:v>Мл.школьники</c:v>
                </c:pt>
                <c:pt idx="5">
                  <c:v>Родители</c:v>
                </c:pt>
                <c:pt idx="6">
                  <c:v>Подростки</c:v>
                </c:pt>
                <c:pt idx="7">
                  <c:v>Дошкольники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2</c:v>
                </c:pt>
                <c:pt idx="1">
                  <c:v>38</c:v>
                </c:pt>
                <c:pt idx="2">
                  <c:v>75</c:v>
                </c:pt>
                <c:pt idx="3">
                  <c:v>236</c:v>
                </c:pt>
                <c:pt idx="4">
                  <c:v>316</c:v>
                </c:pt>
                <c:pt idx="5">
                  <c:v>364</c:v>
                </c:pt>
                <c:pt idx="6">
                  <c:v>411</c:v>
                </c:pt>
                <c:pt idx="7">
                  <c:v>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636-405B-95F5-4D21885B7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3605376"/>
        <c:axId val="253606912"/>
      </c:barChart>
      <c:catAx>
        <c:axId val="253605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3606912"/>
        <c:crosses val="autoZero"/>
        <c:auto val="1"/>
        <c:lblAlgn val="ctr"/>
        <c:lblOffset val="100"/>
        <c:noMultiLvlLbl val="0"/>
      </c:catAx>
      <c:valAx>
        <c:axId val="25360691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360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83-4452-8FF5-079616EEEC1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83-4452-8FF5-079616EEEC1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C83-4452-8FF5-079616EEEC1C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33.723196881091617</c:v>
                </c:pt>
                <c:pt idx="1">
                  <c:v>34.243014944769328</c:v>
                </c:pt>
                <c:pt idx="2">
                  <c:v>13.499025341130604</c:v>
                </c:pt>
                <c:pt idx="3">
                  <c:v>12.995451591942819</c:v>
                </c:pt>
                <c:pt idx="4">
                  <c:v>5.5393112410656267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83-4452-8FF5-079616EEEC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3376000"/>
        <c:axId val="253377536"/>
      </c:barChart>
      <c:catAx>
        <c:axId val="25337600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3377536"/>
        <c:crosses val="autoZero"/>
        <c:auto val="1"/>
        <c:lblAlgn val="ctr"/>
        <c:lblOffset val="100"/>
        <c:noMultiLvlLbl val="0"/>
      </c:catAx>
      <c:valAx>
        <c:axId val="253377536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337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10-49B1-935C-C41519A1272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10-49B1-935C-C41519A1272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B10-49B1-935C-C41519A1272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B10-49B1-935C-C41519A1272D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37257</c:v>
                </c:pt>
                <c:pt idx="1">
                  <c:v>31106</c:v>
                </c:pt>
                <c:pt idx="2">
                  <c:v>63309</c:v>
                </c:pt>
                <c:pt idx="3">
                  <c:v>70175</c:v>
                </c:pt>
                <c:pt idx="4">
                  <c:v>86263</c:v>
                </c:pt>
                <c:pt idx="5">
                  <c:v>13271</c:v>
                </c:pt>
                <c:pt idx="6">
                  <c:v>2217</c:v>
                </c:pt>
                <c:pt idx="7">
                  <c:v>2008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10-49B1-935C-C41519A127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136233344"/>
        <c:axId val="136235264"/>
      </c:barChart>
      <c:catAx>
        <c:axId val="13623334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6235264"/>
        <c:crosses val="autoZero"/>
        <c:auto val="1"/>
        <c:lblAlgn val="ctr"/>
        <c:lblOffset val="100"/>
        <c:noMultiLvlLbl val="0"/>
      </c:catAx>
      <c:valAx>
        <c:axId val="13623526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6233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A81-4A46-97B6-9CE55BC561C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A81-4A46-97B6-9CE55BC561C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A81-4A46-97B6-9CE55BC561C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A81-4A46-97B6-9CE55BC561CC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20.419103313840157</c:v>
                </c:pt>
                <c:pt idx="1">
                  <c:v>18.437296946068876</c:v>
                </c:pt>
                <c:pt idx="2">
                  <c:v>13.98635477582846</c:v>
                </c:pt>
                <c:pt idx="3">
                  <c:v>9.0318388564002596</c:v>
                </c:pt>
                <c:pt idx="4">
                  <c:v>32.228719948018195</c:v>
                </c:pt>
                <c:pt idx="5">
                  <c:v>4.9870045484080574</c:v>
                </c:pt>
                <c:pt idx="6">
                  <c:v>0.38986354775828458</c:v>
                </c:pt>
                <c:pt idx="7">
                  <c:v>0.51981806367771277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81-4A46-97B6-9CE55BC561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3426304"/>
        <c:axId val="253317504"/>
      </c:barChart>
      <c:catAx>
        <c:axId val="25342630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3317504"/>
        <c:crosses val="autoZero"/>
        <c:auto val="1"/>
        <c:lblAlgn val="ctr"/>
        <c:lblOffset val="100"/>
        <c:noMultiLvlLbl val="0"/>
      </c:catAx>
      <c:valAx>
        <c:axId val="253317504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342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6487756931696318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5DB-45FF-B1A9-BA973FC7A35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5DB-45FF-B1A9-BA973FC7A35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5DB-45FF-B1A9-BA973FC7A35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5DB-45FF-B1A9-BA973FC7A35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47</a:t>
                    </a:r>
                    <a:r>
                      <a:rPr lang="ru-RU" sz="900" dirty="0" smtClean="0"/>
                      <a:t> (0,8%)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DB-45FF-B1A9-BA973FC7A35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69 </a:t>
                    </a:r>
                    <a:r>
                      <a:rPr lang="ru-RU" sz="900" dirty="0" smtClean="0"/>
                      <a:t>(1,1%)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DB-45FF-B1A9-BA973FC7A35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265</a:t>
                    </a:r>
                    <a:r>
                      <a:rPr lang="ru-RU" sz="900" dirty="0" smtClean="0"/>
                      <a:t> (4,3%)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DB-45FF-B1A9-BA973FC7A3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305 </a:t>
                    </a:r>
                    <a:r>
                      <a:rPr lang="ru-RU" sz="900" dirty="0" smtClean="0"/>
                      <a:t>(5,0%)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DB-45FF-B1A9-BA973FC7A35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733</a:t>
                    </a:r>
                    <a:r>
                      <a:rPr lang="ru-RU" sz="900" dirty="0" smtClean="0"/>
                      <a:t> (11,9%)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DB-45FF-B1A9-BA973FC7A35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1098</a:t>
                    </a:r>
                    <a:r>
                      <a:rPr lang="ru-RU" sz="900" dirty="0" smtClean="0"/>
                      <a:t> (17,8%)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DB-45FF-B1A9-BA973FC7A35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1301</a:t>
                    </a:r>
                    <a:r>
                      <a:rPr lang="ru-RU" sz="900" dirty="0" smtClean="0"/>
                      <a:t> (21,1%)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DB-45FF-B1A9-BA973FC7A35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2338</a:t>
                    </a:r>
                    <a:r>
                      <a:rPr lang="ru-RU" sz="900" dirty="0" smtClean="0"/>
                      <a:t> (38,0%)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DB-45FF-B1A9-BA973FC7A3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Другие</c:v>
                </c:pt>
                <c:pt idx="1">
                  <c:v>Администрация</c:v>
                </c:pt>
                <c:pt idx="2">
                  <c:v>Педагоги</c:v>
                </c:pt>
                <c:pt idx="3">
                  <c:v>Ст.школьники</c:v>
                </c:pt>
                <c:pt idx="4">
                  <c:v>Родители</c:v>
                </c:pt>
                <c:pt idx="5">
                  <c:v>Подростки</c:v>
                </c:pt>
                <c:pt idx="6">
                  <c:v>Мл.школьники</c:v>
                </c:pt>
                <c:pt idx="7">
                  <c:v>Дошкольники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47</c:v>
                </c:pt>
                <c:pt idx="1">
                  <c:v>69</c:v>
                </c:pt>
                <c:pt idx="2">
                  <c:v>265</c:v>
                </c:pt>
                <c:pt idx="3">
                  <c:v>305</c:v>
                </c:pt>
                <c:pt idx="4">
                  <c:v>733</c:v>
                </c:pt>
                <c:pt idx="5">
                  <c:v>1098</c:v>
                </c:pt>
                <c:pt idx="6">
                  <c:v>1301</c:v>
                </c:pt>
                <c:pt idx="7">
                  <c:v>2338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DB-45FF-B1A9-BA973FC7A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3345792"/>
        <c:axId val="253347328"/>
      </c:barChart>
      <c:catAx>
        <c:axId val="253345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3347328"/>
        <c:crosses val="autoZero"/>
        <c:auto val="1"/>
        <c:lblAlgn val="ctr"/>
        <c:lblOffset val="100"/>
        <c:noMultiLvlLbl val="0"/>
      </c:catAx>
      <c:valAx>
        <c:axId val="25334732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3345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184-4873-A595-C37AC6350C0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184-4873-A595-C37AC6350C0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184-4873-A595-C37AC6350C0C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185</c:v>
                </c:pt>
                <c:pt idx="1">
                  <c:v>1003</c:v>
                </c:pt>
                <c:pt idx="2">
                  <c:v>265</c:v>
                </c:pt>
                <c:pt idx="3">
                  <c:v>331</c:v>
                </c:pt>
                <c:pt idx="4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84-4873-A595-C37AC6350C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0444416"/>
        <c:axId val="250454400"/>
      </c:barChart>
      <c:catAx>
        <c:axId val="2504444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0454400"/>
        <c:crosses val="autoZero"/>
        <c:auto val="1"/>
        <c:lblAlgn val="ctr"/>
        <c:lblOffset val="100"/>
        <c:noMultiLvlLbl val="0"/>
      </c:catAx>
      <c:valAx>
        <c:axId val="25045440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044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751-4339-AC06-41AC4D45177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751-4339-AC06-41AC4D45177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751-4339-AC06-41AC4D45177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751-4339-AC06-41AC4D451774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271</c:v>
                </c:pt>
                <c:pt idx="1">
                  <c:v>283</c:v>
                </c:pt>
                <c:pt idx="2">
                  <c:v>243</c:v>
                </c:pt>
                <c:pt idx="3">
                  <c:v>335</c:v>
                </c:pt>
                <c:pt idx="4">
                  <c:v>737</c:v>
                </c:pt>
                <c:pt idx="5">
                  <c:v>20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51-4339-AC06-41AC4D4517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0572800"/>
        <c:axId val="250574336"/>
      </c:barChart>
      <c:catAx>
        <c:axId val="25057280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0574336"/>
        <c:crosses val="autoZero"/>
        <c:auto val="1"/>
        <c:lblAlgn val="ctr"/>
        <c:lblOffset val="100"/>
        <c:noMultiLvlLbl val="0"/>
      </c:catAx>
      <c:valAx>
        <c:axId val="250574336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057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66435390638069"/>
          <c:y val="0.13923891497435958"/>
          <c:w val="0.59684385410373719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B12-480F-A9BF-8DDEDAB0380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B12-480F-A9BF-8DDEDAB0380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B12-480F-A9BF-8DDEDAB0380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B12-480F-A9BF-8DDEDAB0380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</a:t>
                    </a:r>
                    <a:r>
                      <a:rPr lang="ru-RU" sz="900" dirty="0" smtClean="0"/>
                      <a:t> (0,2%)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12-480F-A9BF-8DDEDAB038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14 </a:t>
                    </a:r>
                    <a:r>
                      <a:rPr lang="ru-RU" sz="900" dirty="0" smtClean="0"/>
                      <a:t>(0,7%)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12-480F-A9BF-8DDEDAB0380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18</a:t>
                    </a:r>
                    <a:r>
                      <a:rPr lang="ru-RU" sz="900" dirty="0" smtClean="0"/>
                      <a:t> (1,0%)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12-480F-A9BF-8DDEDAB0380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121 </a:t>
                    </a:r>
                    <a:r>
                      <a:rPr lang="ru-RU" sz="900" dirty="0" smtClean="0"/>
                      <a:t>(6,4%)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12-480F-A9BF-8DDEDAB0380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172 </a:t>
                    </a:r>
                    <a:r>
                      <a:rPr lang="ru-RU" sz="900" dirty="0" smtClean="0"/>
                      <a:t>(9,1%)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12-480F-A9BF-8DDEDAB0380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207</a:t>
                    </a:r>
                    <a:r>
                      <a:rPr lang="ru-RU" sz="900" dirty="0" smtClean="0"/>
                      <a:t> (11,0%)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12-480F-A9BF-8DDEDAB0380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280</a:t>
                    </a:r>
                    <a:r>
                      <a:rPr lang="ru-RU" sz="900" dirty="0" smtClean="0"/>
                      <a:t> (14,8%)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12-480F-A9BF-8DDEDAB0380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b="0" i="0" u="none" strike="noStrike" kern="1200" baseline="0" dirty="0" smtClean="0">
                        <a:solidFill>
                          <a:srgbClr val="DE3346"/>
                        </a:solidFill>
                        <a:latin typeface="+mn-lt"/>
                        <a:ea typeface="+mn-ea"/>
                        <a:cs typeface="+mn-cs"/>
                      </a:rPr>
                      <a:t>296</a:t>
                    </a:r>
                    <a:r>
                      <a:rPr lang="ru-RU" sz="900" dirty="0" smtClean="0"/>
                      <a:t> (15,7%)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12-480F-A9BF-8DDEDAB0380E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778</a:t>
                    </a:r>
                    <a:r>
                      <a:rPr lang="ru-RU" dirty="0" smtClean="0"/>
                      <a:t> (41,2%)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12-480F-A9BF-8DDEDAB03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Студенты</c:v>
                </c:pt>
                <c:pt idx="1">
                  <c:v>Другие</c:v>
                </c:pt>
                <c:pt idx="2">
                  <c:v>Администрация</c:v>
                </c:pt>
                <c:pt idx="3">
                  <c:v>Ст.школьники</c:v>
                </c:pt>
                <c:pt idx="4">
                  <c:v>Подростки</c:v>
                </c:pt>
                <c:pt idx="5">
                  <c:v>Педагоги</c:v>
                </c:pt>
                <c:pt idx="6">
                  <c:v>Мл.школьники</c:v>
                </c:pt>
                <c:pt idx="7">
                  <c:v>Родители</c:v>
                </c:pt>
                <c:pt idx="8">
                  <c:v>Дошкольники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3</c:v>
                </c:pt>
                <c:pt idx="1">
                  <c:v>14</c:v>
                </c:pt>
                <c:pt idx="2">
                  <c:v>18</c:v>
                </c:pt>
                <c:pt idx="3">
                  <c:v>121</c:v>
                </c:pt>
                <c:pt idx="4">
                  <c:v>172</c:v>
                </c:pt>
                <c:pt idx="5">
                  <c:v>207</c:v>
                </c:pt>
                <c:pt idx="6">
                  <c:v>280</c:v>
                </c:pt>
                <c:pt idx="7">
                  <c:v>296</c:v>
                </c:pt>
                <c:pt idx="8">
                  <c:v>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12-480F-A9BF-8DDEDAB03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0606720"/>
        <c:axId val="250608256"/>
      </c:barChart>
      <c:catAx>
        <c:axId val="25060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0608256"/>
        <c:crosses val="autoZero"/>
        <c:auto val="1"/>
        <c:lblAlgn val="ctr"/>
        <c:lblOffset val="100"/>
        <c:noMultiLvlLbl val="0"/>
      </c:catAx>
      <c:valAx>
        <c:axId val="2506082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060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8D5-4AA0-AAF3-A09A15ED514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8D5-4AA0-AAF3-A09A15ED514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8D5-4AA0-AAF3-A09A15ED514E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41.014925373134325</c:v>
                </c:pt>
                <c:pt idx="1">
                  <c:v>33.373134328358212</c:v>
                </c:pt>
                <c:pt idx="2">
                  <c:v>7.9601990049751246</c:v>
                </c:pt>
                <c:pt idx="3">
                  <c:v>11.621890547263682</c:v>
                </c:pt>
                <c:pt idx="4">
                  <c:v>6.0298507462686564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D5-4AA0-AAF3-A09A15ED51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4235776"/>
        <c:axId val="254237312"/>
      </c:barChart>
      <c:catAx>
        <c:axId val="25423577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4237312"/>
        <c:crosses val="autoZero"/>
        <c:auto val="1"/>
        <c:lblAlgn val="ctr"/>
        <c:lblOffset val="100"/>
        <c:noMultiLvlLbl val="0"/>
      </c:catAx>
      <c:valAx>
        <c:axId val="25423731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423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787-40F5-A6A7-7B526F89491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787-40F5-A6A7-7B526F89491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787-40F5-A6A7-7B526F89491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787-40F5-A6A7-7B526F89491F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5.6318407960199002</c:v>
                </c:pt>
                <c:pt idx="1">
                  <c:v>4.099502487562189</c:v>
                </c:pt>
                <c:pt idx="2">
                  <c:v>23.203980099502488</c:v>
                </c:pt>
                <c:pt idx="3">
                  <c:v>20.597014925373134</c:v>
                </c:pt>
                <c:pt idx="4">
                  <c:v>43.840796019900495</c:v>
                </c:pt>
                <c:pt idx="5">
                  <c:v>1.6517412935323383</c:v>
                </c:pt>
                <c:pt idx="6">
                  <c:v>0.11940298507462686</c:v>
                </c:pt>
                <c:pt idx="7">
                  <c:v>0.85572139303482586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87-40F5-A6A7-7B526F8949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4257408"/>
        <c:axId val="254263296"/>
      </c:barChart>
      <c:catAx>
        <c:axId val="25425740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4263296"/>
        <c:crosses val="autoZero"/>
        <c:auto val="1"/>
        <c:lblAlgn val="ctr"/>
        <c:lblOffset val="100"/>
        <c:noMultiLvlLbl val="0"/>
      </c:catAx>
      <c:valAx>
        <c:axId val="254263296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4257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6487756931696318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1FD-4ABD-885B-5C9A66DB2B4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1FD-4ABD-885B-5C9A66DB2B4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1FD-4ABD-885B-5C9A66DB2B4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1FD-4ABD-885B-5C9A66DB2B4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12</a:t>
                    </a:r>
                    <a:r>
                      <a:rPr lang="ru-RU" sz="900" dirty="0" smtClean="0"/>
                      <a:t> (0,2%)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FD-4ABD-885B-5C9A66DB2B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44 </a:t>
                    </a:r>
                    <a:r>
                      <a:rPr lang="ru-RU" sz="900" dirty="0" smtClean="0"/>
                      <a:t>(0,9%)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FD-4ABD-885B-5C9A66DB2B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112</a:t>
                    </a:r>
                    <a:r>
                      <a:rPr lang="ru-RU" sz="900" dirty="0" smtClean="0"/>
                      <a:t> (2,2%)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FD-4ABD-885B-5C9A66DB2B4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165 </a:t>
                    </a:r>
                    <a:r>
                      <a:rPr lang="ru-RU" sz="900" dirty="0" smtClean="0"/>
                      <a:t>(3,3%)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FD-4ABD-885B-5C9A66DB2B4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345 </a:t>
                    </a:r>
                    <a:r>
                      <a:rPr lang="ru-RU" sz="900" dirty="0" smtClean="0"/>
                      <a:t>(6,9%)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FD-4ABD-885B-5C9A66DB2B4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453</a:t>
                    </a:r>
                    <a:r>
                      <a:rPr lang="ru-RU" sz="900" dirty="0" smtClean="0"/>
                      <a:t> (9,0%)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FD-4ABD-885B-5C9A66DB2B4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1187</a:t>
                    </a:r>
                    <a:r>
                      <a:rPr lang="ru-RU" sz="900" dirty="0" smtClean="0"/>
                      <a:t> (23,6%)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FD-4ABD-885B-5C9A66DB2B4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1216</a:t>
                    </a:r>
                    <a:r>
                      <a:rPr lang="ru-RU" sz="900" dirty="0" smtClean="0"/>
                      <a:t> (24,2%)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FD-4ABD-885B-5C9A66DB2B4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1491</a:t>
                    </a:r>
                    <a:r>
                      <a:rPr lang="ru-RU" dirty="0" smtClean="0"/>
                      <a:t> (29,7%)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FD-4ABD-885B-5C9A66DB2B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Другие</c:v>
                </c:pt>
                <c:pt idx="1">
                  <c:v>Ст.школьники</c:v>
                </c:pt>
                <c:pt idx="2">
                  <c:v>Студенты</c:v>
                </c:pt>
                <c:pt idx="3">
                  <c:v>Администрация</c:v>
                </c:pt>
                <c:pt idx="4">
                  <c:v>Педагоги</c:v>
                </c:pt>
                <c:pt idx="5">
                  <c:v>Родители</c:v>
                </c:pt>
                <c:pt idx="6">
                  <c:v>Мл.школьники</c:v>
                </c:pt>
                <c:pt idx="7">
                  <c:v>Дошкольники</c:v>
                </c:pt>
                <c:pt idx="8">
                  <c:v>Подростки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12</c:v>
                </c:pt>
                <c:pt idx="1">
                  <c:v>44</c:v>
                </c:pt>
                <c:pt idx="2">
                  <c:v>112</c:v>
                </c:pt>
                <c:pt idx="3">
                  <c:v>165</c:v>
                </c:pt>
                <c:pt idx="4">
                  <c:v>345</c:v>
                </c:pt>
                <c:pt idx="5">
                  <c:v>453</c:v>
                </c:pt>
                <c:pt idx="6">
                  <c:v>1187</c:v>
                </c:pt>
                <c:pt idx="7">
                  <c:v>1216</c:v>
                </c:pt>
                <c:pt idx="8">
                  <c:v>1491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1FD-4ABD-885B-5C9A66DB2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4283136"/>
        <c:axId val="254284928"/>
      </c:barChart>
      <c:catAx>
        <c:axId val="254283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4284928"/>
        <c:crosses val="autoZero"/>
        <c:auto val="1"/>
        <c:lblAlgn val="ctr"/>
        <c:lblOffset val="100"/>
        <c:noMultiLvlLbl val="0"/>
      </c:catAx>
      <c:valAx>
        <c:axId val="25428492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428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471-4E9C-A60D-3FA5F290160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471-4E9C-A60D-3FA5F290160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471-4E9C-A60D-3FA5F2901604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2556</c:v>
                </c:pt>
                <c:pt idx="1">
                  <c:v>1253</c:v>
                </c:pt>
                <c:pt idx="2">
                  <c:v>730</c:v>
                </c:pt>
                <c:pt idx="3">
                  <c:v>374</c:v>
                </c:pt>
                <c:pt idx="4">
                  <c:v>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71-4E9C-A60D-3FA5F29016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3651584"/>
        <c:axId val="253653376"/>
      </c:barChart>
      <c:catAx>
        <c:axId val="25365158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3653376"/>
        <c:crosses val="autoZero"/>
        <c:auto val="1"/>
        <c:lblAlgn val="ctr"/>
        <c:lblOffset val="100"/>
        <c:noMultiLvlLbl val="0"/>
      </c:catAx>
      <c:valAx>
        <c:axId val="253653376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365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1CB-42DF-BC27-C8C07B33EF0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1CB-42DF-BC27-C8C07B33EF0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1CB-42DF-BC27-C8C07B33EF0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1CB-42DF-BC27-C8C07B33EF00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328</c:v>
                </c:pt>
                <c:pt idx="1">
                  <c:v>208</c:v>
                </c:pt>
                <c:pt idx="2">
                  <c:v>1183</c:v>
                </c:pt>
                <c:pt idx="3">
                  <c:v>1269</c:v>
                </c:pt>
                <c:pt idx="4">
                  <c:v>1891</c:v>
                </c:pt>
                <c:pt idx="5">
                  <c:v>368</c:v>
                </c:pt>
                <c:pt idx="6">
                  <c:v>33</c:v>
                </c:pt>
                <c:pt idx="7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CB-42DF-BC27-C8C07B33EF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3775872"/>
        <c:axId val="253777408"/>
      </c:barChart>
      <c:catAx>
        <c:axId val="25377587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3777408"/>
        <c:crosses val="autoZero"/>
        <c:auto val="1"/>
        <c:lblAlgn val="ctr"/>
        <c:lblOffset val="100"/>
        <c:noMultiLvlLbl val="0"/>
      </c:catAx>
      <c:valAx>
        <c:axId val="253777408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377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3807773993432026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15E-43E6-B0C2-4EEB2EF4ED1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15E-43E6-B0C2-4EEB2EF4ED1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15E-43E6-B0C2-4EEB2EF4ED1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15E-43E6-B0C2-4EEB2EF4ED1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DE3346"/>
                        </a:solidFill>
                      </a:rPr>
                      <a:t>3145</a:t>
                    </a:r>
                    <a:r>
                      <a:rPr lang="ru-RU" sz="900" dirty="0" smtClean="0">
                        <a:solidFill>
                          <a:srgbClr val="DE3346"/>
                        </a:solidFill>
                      </a:rPr>
                      <a:t> </a:t>
                    </a:r>
                    <a:r>
                      <a:rPr lang="ru-RU" sz="900" dirty="0" smtClean="0"/>
                      <a:t>(</a:t>
                    </a:r>
                    <a:r>
                      <a:rPr lang="en-US" sz="900" dirty="0" smtClean="0"/>
                      <a:t>1</a:t>
                    </a:r>
                    <a:r>
                      <a:rPr lang="ru-RU" sz="900" dirty="0" smtClean="0"/>
                      <a:t>,</a:t>
                    </a:r>
                    <a:r>
                      <a:rPr lang="en-US" sz="900" dirty="0" smtClean="0"/>
                      <a:t>0</a:t>
                    </a:r>
                    <a:r>
                      <a:rPr lang="ru-RU" sz="900" dirty="0" smtClean="0"/>
                      <a:t>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5E-43E6-B0C2-4EEB2EF4ED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DE3346"/>
                        </a:solidFill>
                      </a:rPr>
                      <a:t>3671</a:t>
                    </a:r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 </a:t>
                    </a:r>
                    <a:r>
                      <a:rPr lang="ru-RU" sz="900" dirty="0" smtClean="0"/>
                      <a:t>(1,</a:t>
                    </a:r>
                    <a:r>
                      <a:rPr lang="en-US" sz="900" dirty="0" smtClean="0"/>
                      <a:t>2</a:t>
                    </a:r>
                    <a:r>
                      <a:rPr lang="ru-RU" sz="900" dirty="0" smtClean="0"/>
                      <a:t>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5E-43E6-B0C2-4EEB2EF4ED1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DE3346"/>
                        </a:solidFill>
                      </a:rPr>
                      <a:t>5029</a:t>
                    </a:r>
                    <a:r>
                      <a:rPr lang="ru-RU" sz="900" dirty="0" smtClean="0"/>
                      <a:t> (1,</a:t>
                    </a:r>
                    <a:r>
                      <a:rPr lang="en-US" sz="900" dirty="0" smtClean="0"/>
                      <a:t>6</a:t>
                    </a:r>
                    <a:r>
                      <a:rPr lang="ru-RU" sz="900" dirty="0" smtClean="0"/>
                      <a:t>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5E-43E6-B0C2-4EEB2EF4ED1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DE3346"/>
                        </a:solidFill>
                      </a:rPr>
                      <a:t>2</a:t>
                    </a:r>
                    <a:r>
                      <a:rPr lang="en-US" sz="900" dirty="0" smtClean="0">
                        <a:solidFill>
                          <a:srgbClr val="DE3346"/>
                        </a:solidFill>
                      </a:rPr>
                      <a:t>2011</a:t>
                    </a:r>
                    <a:r>
                      <a:rPr lang="ru-RU" sz="900" dirty="0" smtClean="0">
                        <a:solidFill>
                          <a:srgbClr val="DE3346"/>
                        </a:solidFill>
                      </a:rPr>
                      <a:t> </a:t>
                    </a:r>
                    <a:r>
                      <a:rPr lang="ru-RU" sz="900" dirty="0" smtClean="0"/>
                      <a:t>(</a:t>
                    </a:r>
                    <a:r>
                      <a:rPr lang="en-US" sz="900" dirty="0" smtClean="0"/>
                      <a:t>7</a:t>
                    </a:r>
                    <a:r>
                      <a:rPr lang="ru-RU" sz="900" dirty="0" smtClean="0"/>
                      <a:t>,</a:t>
                    </a:r>
                    <a:r>
                      <a:rPr lang="en-US" sz="900" dirty="0" smtClean="0"/>
                      <a:t>2</a:t>
                    </a:r>
                    <a:r>
                      <a:rPr lang="ru-RU" sz="900" dirty="0" smtClean="0"/>
                      <a:t>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5E-43E6-B0C2-4EEB2EF4ED1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DE3346"/>
                        </a:solidFill>
                      </a:rPr>
                      <a:t>2</a:t>
                    </a:r>
                    <a:r>
                      <a:rPr lang="en-US" sz="900" dirty="0" smtClean="0">
                        <a:solidFill>
                          <a:srgbClr val="DE3346"/>
                        </a:solidFill>
                      </a:rPr>
                      <a:t>2019</a:t>
                    </a:r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 </a:t>
                    </a:r>
                    <a:r>
                      <a:rPr lang="ru-RU" sz="900" dirty="0" smtClean="0"/>
                      <a:t>(</a:t>
                    </a:r>
                    <a:r>
                      <a:rPr lang="en-US" sz="900" dirty="0" smtClean="0"/>
                      <a:t>7</a:t>
                    </a:r>
                    <a:r>
                      <a:rPr lang="ru-RU" sz="900" dirty="0" smtClean="0"/>
                      <a:t>,</a:t>
                    </a:r>
                    <a:r>
                      <a:rPr lang="en-US" sz="900" dirty="0" smtClean="0"/>
                      <a:t>2</a:t>
                    </a:r>
                    <a:r>
                      <a:rPr lang="ru-RU" sz="900" dirty="0" smtClean="0"/>
                      <a:t>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5E-43E6-B0C2-4EEB2EF4ED1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DE3346"/>
                        </a:solidFill>
                      </a:rPr>
                      <a:t>54</a:t>
                    </a:r>
                    <a:r>
                      <a:rPr lang="en-US" sz="900" dirty="0" smtClean="0">
                        <a:solidFill>
                          <a:srgbClr val="DE3346"/>
                        </a:solidFill>
                      </a:rPr>
                      <a:t>799 </a:t>
                    </a:r>
                    <a:r>
                      <a:rPr lang="ru-RU" sz="900" dirty="0" smtClean="0"/>
                      <a:t>(17,</a:t>
                    </a:r>
                    <a:r>
                      <a:rPr lang="en-US" sz="900" dirty="0" smtClean="0"/>
                      <a:t>9</a:t>
                    </a:r>
                    <a:r>
                      <a:rPr lang="ru-RU" sz="900" dirty="0" smtClean="0"/>
                      <a:t>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5E-43E6-B0C2-4EEB2EF4ED1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DE3346"/>
                        </a:solidFill>
                      </a:rPr>
                      <a:t>5</a:t>
                    </a:r>
                    <a:r>
                      <a:rPr lang="ru-RU" sz="900" dirty="0" smtClean="0">
                        <a:solidFill>
                          <a:srgbClr val="DE3346"/>
                        </a:solidFill>
                      </a:rPr>
                      <a:t>68</a:t>
                    </a:r>
                    <a:r>
                      <a:rPr lang="en-US" sz="900" dirty="0" smtClean="0">
                        <a:solidFill>
                          <a:srgbClr val="DE3346"/>
                        </a:solidFill>
                      </a:rPr>
                      <a:t>19</a:t>
                    </a:r>
                    <a:r>
                      <a:rPr lang="ru-RU" sz="900" dirty="0" smtClean="0"/>
                      <a:t> (18,6%)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5E-43E6-B0C2-4EEB2EF4ED1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DE3346"/>
                        </a:solidFill>
                      </a:rPr>
                      <a:t>577</a:t>
                    </a:r>
                    <a:r>
                      <a:rPr lang="ru-RU" sz="900" dirty="0" smtClean="0">
                        <a:solidFill>
                          <a:srgbClr val="DE3346"/>
                        </a:solidFill>
                      </a:rPr>
                      <a:t>2</a:t>
                    </a:r>
                    <a:r>
                      <a:rPr lang="en-US" sz="900" dirty="0" smtClean="0">
                        <a:solidFill>
                          <a:srgbClr val="DE3346"/>
                        </a:solidFill>
                      </a:rPr>
                      <a:t>0</a:t>
                    </a:r>
                    <a:r>
                      <a:rPr lang="ru-RU" sz="900" dirty="0" smtClean="0"/>
                      <a:t> (1</a:t>
                    </a:r>
                    <a:r>
                      <a:rPr lang="en-US" sz="900" dirty="0" smtClean="0"/>
                      <a:t>8</a:t>
                    </a:r>
                    <a:r>
                      <a:rPr lang="ru-RU" sz="900" dirty="0" smtClean="0"/>
                      <a:t>,</a:t>
                    </a:r>
                    <a:r>
                      <a:rPr lang="en-US" sz="900" dirty="0" smtClean="0"/>
                      <a:t>9</a:t>
                    </a:r>
                    <a:r>
                      <a:rPr lang="ru-RU" sz="900" dirty="0" smtClean="0"/>
                      <a:t>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5E-43E6-B0C2-4EEB2EF4ED1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8</a:t>
                    </a:r>
                    <a:r>
                      <a:rPr lang="en-US" dirty="0" smtClean="0">
                        <a:solidFill>
                          <a:srgbClr val="DE3346"/>
                        </a:solidFill>
                      </a:rPr>
                      <a:t>0393</a:t>
                    </a:r>
                    <a:r>
                      <a:rPr lang="ru-RU" dirty="0" smtClean="0"/>
                      <a:t> (26,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5E-43E6-B0C2-4EEB2EF4ED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Студенты</c:v>
                </c:pt>
                <c:pt idx="1">
                  <c:v>Другие</c:v>
                </c:pt>
                <c:pt idx="2">
                  <c:v>Администрация</c:v>
                </c:pt>
                <c:pt idx="3">
                  <c:v>Педагоги</c:v>
                </c:pt>
                <c:pt idx="4">
                  <c:v>Ст.школьники</c:v>
                </c:pt>
                <c:pt idx="5">
                  <c:v>Родители</c:v>
                </c:pt>
                <c:pt idx="6">
                  <c:v>Подростки</c:v>
                </c:pt>
                <c:pt idx="7">
                  <c:v>Мл.школьники</c:v>
                </c:pt>
                <c:pt idx="8">
                  <c:v>Дошкольники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3145</c:v>
                </c:pt>
                <c:pt idx="1">
                  <c:v>3671</c:v>
                </c:pt>
                <c:pt idx="2">
                  <c:v>5029</c:v>
                </c:pt>
                <c:pt idx="3">
                  <c:v>22011</c:v>
                </c:pt>
                <c:pt idx="4">
                  <c:v>22019</c:v>
                </c:pt>
                <c:pt idx="5">
                  <c:v>54799</c:v>
                </c:pt>
                <c:pt idx="6">
                  <c:v>56819</c:v>
                </c:pt>
                <c:pt idx="7">
                  <c:v>57720</c:v>
                </c:pt>
                <c:pt idx="8">
                  <c:v>80393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15E-43E6-B0C2-4EEB2EF4E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71540480"/>
        <c:axId val="171542016"/>
      </c:barChart>
      <c:catAx>
        <c:axId val="171540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9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171542016"/>
        <c:crosses val="autoZero"/>
        <c:auto val="1"/>
        <c:lblAlgn val="ctr"/>
        <c:lblOffset val="100"/>
        <c:noMultiLvlLbl val="0"/>
      </c:catAx>
      <c:valAx>
        <c:axId val="17154201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71540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6435390638069"/>
          <c:y val="0.13923891497435958"/>
          <c:w val="0.59684385410373719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7FB-4ED0-962E-58766B72D8E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7FB-4ED0-962E-58766B72D8E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7FB-4ED0-962E-58766B72D8E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7FB-4ED0-962E-58766B72D8E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6</a:t>
                    </a:r>
                    <a:r>
                      <a:rPr lang="ru-RU" sz="900" dirty="0" smtClean="0"/>
                      <a:t> (0,1%)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FB-4ED0-962E-58766B72D8E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23 </a:t>
                    </a:r>
                    <a:r>
                      <a:rPr lang="ru-RU" sz="900" dirty="0" smtClean="0"/>
                      <a:t>(0,4%)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FB-4ED0-962E-58766B72D8E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234</a:t>
                    </a:r>
                    <a:r>
                      <a:rPr lang="ru-RU" sz="900" dirty="0" smtClean="0"/>
                      <a:t> (4,3%)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FB-4ED0-962E-58766B72D8E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315 </a:t>
                    </a:r>
                    <a:r>
                      <a:rPr lang="ru-RU" sz="900" dirty="0" smtClean="0"/>
                      <a:t>(5,8%)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FB-4ED0-962E-58766B72D8E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353 </a:t>
                    </a:r>
                    <a:r>
                      <a:rPr lang="ru-RU" sz="900" dirty="0" smtClean="0"/>
                      <a:t>(6,5%)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FB-4ED0-962E-58766B72D8E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437</a:t>
                    </a:r>
                    <a:r>
                      <a:rPr lang="ru-RU" sz="900" dirty="0" smtClean="0"/>
                      <a:t> (8,1%)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FB-4ED0-962E-58766B72D8E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576</a:t>
                    </a:r>
                    <a:r>
                      <a:rPr lang="ru-RU" sz="900" dirty="0" smtClean="0"/>
                      <a:t> (10,7%)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FB-4ED0-962E-58766B72D8E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b="0" i="0" u="none" strike="noStrike" kern="1200" baseline="0" dirty="0" smtClean="0">
                        <a:solidFill>
                          <a:srgbClr val="DE3346"/>
                        </a:solidFill>
                        <a:latin typeface="+mn-lt"/>
                        <a:ea typeface="+mn-ea"/>
                        <a:cs typeface="+mn-cs"/>
                      </a:rPr>
                      <a:t>1563</a:t>
                    </a:r>
                    <a:r>
                      <a:rPr lang="ru-RU" sz="900" dirty="0" smtClean="0"/>
                      <a:t> (28,9%)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FB-4ED0-962E-58766B72D8EE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1893</a:t>
                    </a:r>
                    <a:r>
                      <a:rPr lang="ru-RU" dirty="0" smtClean="0"/>
                      <a:t> (35,1%)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FB-4ED0-962E-58766B72D8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Другие</c:v>
                </c:pt>
                <c:pt idx="1">
                  <c:v>Студенты</c:v>
                </c:pt>
                <c:pt idx="2">
                  <c:v>Администрация</c:v>
                </c:pt>
                <c:pt idx="3">
                  <c:v>Дошкольники</c:v>
                </c:pt>
                <c:pt idx="4">
                  <c:v>Педагоги</c:v>
                </c:pt>
                <c:pt idx="5">
                  <c:v>Родители</c:v>
                </c:pt>
                <c:pt idx="6">
                  <c:v>Ст.школьники</c:v>
                </c:pt>
                <c:pt idx="7">
                  <c:v>Подростки</c:v>
                </c:pt>
                <c:pt idx="8">
                  <c:v>Мл.школьники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6</c:v>
                </c:pt>
                <c:pt idx="1">
                  <c:v>23</c:v>
                </c:pt>
                <c:pt idx="2">
                  <c:v>234</c:v>
                </c:pt>
                <c:pt idx="3">
                  <c:v>315</c:v>
                </c:pt>
                <c:pt idx="4">
                  <c:v>353</c:v>
                </c:pt>
                <c:pt idx="5">
                  <c:v>437</c:v>
                </c:pt>
                <c:pt idx="6">
                  <c:v>576</c:v>
                </c:pt>
                <c:pt idx="7">
                  <c:v>1563</c:v>
                </c:pt>
                <c:pt idx="8">
                  <c:v>1893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7FB-4ED0-962E-58766B72D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3703296"/>
        <c:axId val="253704832"/>
      </c:barChart>
      <c:catAx>
        <c:axId val="253703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3704832"/>
        <c:crosses val="autoZero"/>
        <c:auto val="1"/>
        <c:lblAlgn val="ctr"/>
        <c:lblOffset val="100"/>
        <c:noMultiLvlLbl val="0"/>
      </c:catAx>
      <c:valAx>
        <c:axId val="25370483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3703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BCF-4D1E-9C7E-E56D6226236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BCF-4D1E-9C7E-E56D6226236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BCF-4D1E-9C7E-E56D62262368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608</c:v>
                </c:pt>
                <c:pt idx="1">
                  <c:v>104</c:v>
                </c:pt>
                <c:pt idx="2">
                  <c:v>37</c:v>
                </c:pt>
                <c:pt idx="3">
                  <c:v>2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CF-4D1E-9C7E-E56D622623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3879808"/>
        <c:axId val="253881344"/>
      </c:barChart>
      <c:catAx>
        <c:axId val="25387980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3881344"/>
        <c:crosses val="autoZero"/>
        <c:auto val="1"/>
        <c:lblAlgn val="ctr"/>
        <c:lblOffset val="100"/>
        <c:noMultiLvlLbl val="0"/>
      </c:catAx>
      <c:valAx>
        <c:axId val="253881344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387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E99-4872-95FF-ED9EE4C7D25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E99-4872-95FF-ED9EE4C7D25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E99-4872-95FF-ED9EE4C7D25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E99-4872-95FF-ED9EE4C7D259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94</c:v>
                </c:pt>
                <c:pt idx="1">
                  <c:v>91</c:v>
                </c:pt>
                <c:pt idx="2">
                  <c:v>57</c:v>
                </c:pt>
                <c:pt idx="3">
                  <c:v>58</c:v>
                </c:pt>
                <c:pt idx="4">
                  <c:v>469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99-4872-95FF-ED9EE4C7D2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4048896"/>
        <c:axId val="254058880"/>
      </c:barChart>
      <c:catAx>
        <c:axId val="25404889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4058880"/>
        <c:crosses val="autoZero"/>
        <c:auto val="1"/>
        <c:lblAlgn val="ctr"/>
        <c:lblOffset val="100"/>
        <c:noMultiLvlLbl val="0"/>
      </c:catAx>
      <c:valAx>
        <c:axId val="25405888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4048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6435390638069"/>
          <c:y val="0.13923891497435958"/>
          <c:w val="0.63086076418489323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057-4451-B9DB-576843A886A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057-4451-B9DB-576843A886A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057-4451-B9DB-576843A886A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057-4451-B9DB-576843A886A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</a:t>
                    </a:r>
                    <a:r>
                      <a:rPr lang="ru-RU" sz="900" dirty="0" smtClean="0"/>
                      <a:t> (0,3%)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57-4451-B9DB-576843A886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8 </a:t>
                    </a:r>
                    <a:r>
                      <a:rPr lang="ru-RU" sz="900" dirty="0" smtClean="0"/>
                      <a:t>(1,0%)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57-4451-B9DB-576843A886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29</a:t>
                    </a:r>
                    <a:r>
                      <a:rPr lang="ru-RU" sz="900" dirty="0" smtClean="0"/>
                      <a:t> (3,8%)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57-4451-B9DB-576843A886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37 </a:t>
                    </a:r>
                    <a:r>
                      <a:rPr lang="ru-RU" sz="900" dirty="0" smtClean="0"/>
                      <a:t>(4,8%)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57-4451-B9DB-576843A886A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57 </a:t>
                    </a:r>
                    <a:r>
                      <a:rPr lang="ru-RU" sz="900" dirty="0" smtClean="0"/>
                      <a:t>(7,4%)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57-4451-B9DB-576843A886A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186</a:t>
                    </a:r>
                    <a:r>
                      <a:rPr lang="ru-RU" sz="900" dirty="0" smtClean="0"/>
                      <a:t> (24,2%)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57-4451-B9DB-576843A886A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450</a:t>
                    </a:r>
                    <a:r>
                      <a:rPr lang="ru-RU" sz="900" dirty="0" smtClean="0"/>
                      <a:t> (58,5%)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57-4451-B9DB-576843A886A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b="0" i="0" u="none" strike="noStrike" kern="1200" baseline="0" dirty="0" smtClean="0">
                        <a:solidFill>
                          <a:srgbClr val="DE3346"/>
                        </a:solidFill>
                        <a:latin typeface="+mn-lt"/>
                        <a:ea typeface="+mn-ea"/>
                        <a:cs typeface="+mn-cs"/>
                      </a:rPr>
                      <a:t>9</a:t>
                    </a:r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24</a:t>
                    </a:r>
                    <a:r>
                      <a:rPr lang="ru-RU" sz="900" dirty="0" smtClean="0"/>
                      <a:t> (39,1%)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57-4451-B9DB-576843A886A8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634</a:t>
                    </a:r>
                    <a:r>
                      <a:rPr lang="ru-RU" dirty="0" smtClean="0"/>
                      <a:t> (33,4%)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57-4451-B9DB-576843A886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Педагоги</c:v>
                </c:pt>
                <c:pt idx="2">
                  <c:v>Ст.школьники</c:v>
                </c:pt>
                <c:pt idx="3">
                  <c:v>Родители</c:v>
                </c:pt>
                <c:pt idx="4">
                  <c:v>Подростки</c:v>
                </c:pt>
                <c:pt idx="5">
                  <c:v>Дошкольники</c:v>
                </c:pt>
                <c:pt idx="6">
                  <c:v>Мл.школьники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2</c:v>
                </c:pt>
                <c:pt idx="1">
                  <c:v>8</c:v>
                </c:pt>
                <c:pt idx="2">
                  <c:v>29</c:v>
                </c:pt>
                <c:pt idx="3">
                  <c:v>37</c:v>
                </c:pt>
                <c:pt idx="4">
                  <c:v>57</c:v>
                </c:pt>
                <c:pt idx="5">
                  <c:v>186</c:v>
                </c:pt>
                <c:pt idx="6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57-4451-B9DB-576843A88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4164992"/>
        <c:axId val="254166528"/>
      </c:barChart>
      <c:catAx>
        <c:axId val="25416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4166528"/>
        <c:crosses val="autoZero"/>
        <c:auto val="1"/>
        <c:lblAlgn val="ctr"/>
        <c:lblOffset val="100"/>
        <c:noMultiLvlLbl val="0"/>
      </c:catAx>
      <c:valAx>
        <c:axId val="25416652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4164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288-4E9D-A133-2B5E2CAB4F4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288-4E9D-A133-2B5E2CAB4F4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288-4E9D-A133-2B5E2CAB4F46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60.505365178262373</c:v>
                </c:pt>
                <c:pt idx="1">
                  <c:v>20.006922810661127</c:v>
                </c:pt>
                <c:pt idx="2">
                  <c:v>13.187954309449637</c:v>
                </c:pt>
                <c:pt idx="3">
                  <c:v>2.9075804776739358</c:v>
                </c:pt>
                <c:pt idx="4">
                  <c:v>3.3921772239529249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88-4E9D-A133-2B5E2CAB4F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4686336"/>
        <c:axId val="254687872"/>
      </c:barChart>
      <c:catAx>
        <c:axId val="25468633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4687872"/>
        <c:crosses val="autoZero"/>
        <c:auto val="1"/>
        <c:lblAlgn val="ctr"/>
        <c:lblOffset val="100"/>
        <c:noMultiLvlLbl val="0"/>
      </c:catAx>
      <c:valAx>
        <c:axId val="25468787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468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E4D-4E47-9CBC-04693923C6B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E4D-4E47-9CBC-04693923C6B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E4D-4E47-9CBC-04693923C6B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E4D-4E47-9CBC-04693923C6B5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4.1190723433714087</c:v>
                </c:pt>
                <c:pt idx="1">
                  <c:v>3.1844929041190722</c:v>
                </c:pt>
                <c:pt idx="2">
                  <c:v>22.533748701973</c:v>
                </c:pt>
                <c:pt idx="3">
                  <c:v>38.110072689511945</c:v>
                </c:pt>
                <c:pt idx="4">
                  <c:v>30.321910695742471</c:v>
                </c:pt>
                <c:pt idx="5">
                  <c:v>1.5922464520595361</c:v>
                </c:pt>
                <c:pt idx="6">
                  <c:v>3.4614053305642094E-2</c:v>
                </c:pt>
                <c:pt idx="7">
                  <c:v>0.10384215991692627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4D-4E47-9CBC-04693923C6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4712064"/>
        <c:axId val="254722048"/>
      </c:barChart>
      <c:catAx>
        <c:axId val="254712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4722048"/>
        <c:crosses val="autoZero"/>
        <c:auto val="1"/>
        <c:lblAlgn val="ctr"/>
        <c:lblOffset val="100"/>
        <c:noMultiLvlLbl val="0"/>
      </c:catAx>
      <c:valAx>
        <c:axId val="254722048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4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6487756931696318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880-44DE-B424-3F21EC3AFC2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880-44DE-B424-3F21EC3AFC2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880-44DE-B424-3F21EC3AFC2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880-44DE-B424-3F21EC3AFC2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</a:t>
                    </a:r>
                    <a:r>
                      <a:rPr lang="ru-RU" sz="900" dirty="0" smtClean="0"/>
                      <a:t> (0,1%)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80-44DE-B424-3F21EC3AFC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6 </a:t>
                    </a:r>
                    <a:r>
                      <a:rPr lang="ru-RU" sz="900" dirty="0" smtClean="0"/>
                      <a:t>(0,2%)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80-44DE-B424-3F21EC3AFC2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36</a:t>
                    </a:r>
                    <a:r>
                      <a:rPr lang="ru-RU" sz="900" dirty="0" smtClean="0"/>
                      <a:t> (1,2%)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80-44DE-B424-3F21EC3AFC2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189 </a:t>
                    </a:r>
                    <a:r>
                      <a:rPr lang="ru-RU" sz="900" dirty="0" smtClean="0"/>
                      <a:t>(6,5%)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80-44DE-B424-3F21EC3AFC2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236 </a:t>
                    </a:r>
                    <a:r>
                      <a:rPr lang="ru-RU" sz="900" dirty="0" smtClean="0"/>
                      <a:t>(8,2%)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80-44DE-B424-3F21EC3AFC2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298</a:t>
                    </a:r>
                    <a:r>
                      <a:rPr lang="ru-RU" sz="900" dirty="0" smtClean="0"/>
                      <a:t> (10,3%)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80-44DE-B424-3F21EC3AFC2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490</a:t>
                    </a:r>
                    <a:r>
                      <a:rPr lang="ru-RU" sz="900" dirty="0" smtClean="0"/>
                      <a:t> (17,0%)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80-44DE-B424-3F21EC3AFC2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781</a:t>
                    </a:r>
                    <a:r>
                      <a:rPr lang="ru-RU" sz="900" dirty="0" smtClean="0"/>
                      <a:t> (27,0%)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80-44DE-B424-3F21EC3AFC2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850</a:t>
                    </a:r>
                    <a:r>
                      <a:rPr lang="ru-RU" dirty="0" smtClean="0"/>
                      <a:t> (29,4%)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80-44DE-B424-3F21EC3AFC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Студенты</c:v>
                </c:pt>
                <c:pt idx="1">
                  <c:v>Другие</c:v>
                </c:pt>
                <c:pt idx="2">
                  <c:v>Администрация</c:v>
                </c:pt>
                <c:pt idx="3">
                  <c:v>Ст.школьники</c:v>
                </c:pt>
                <c:pt idx="4">
                  <c:v>Педагоги</c:v>
                </c:pt>
                <c:pt idx="5">
                  <c:v>Подростки</c:v>
                </c:pt>
                <c:pt idx="6">
                  <c:v>Мл.школьники</c:v>
                </c:pt>
                <c:pt idx="7">
                  <c:v>Родители</c:v>
                </c:pt>
                <c:pt idx="8">
                  <c:v>Дошкольники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3</c:v>
                </c:pt>
                <c:pt idx="1">
                  <c:v>6</c:v>
                </c:pt>
                <c:pt idx="2">
                  <c:v>36</c:v>
                </c:pt>
                <c:pt idx="3">
                  <c:v>189</c:v>
                </c:pt>
                <c:pt idx="4">
                  <c:v>236</c:v>
                </c:pt>
                <c:pt idx="5">
                  <c:v>298</c:v>
                </c:pt>
                <c:pt idx="6">
                  <c:v>490</c:v>
                </c:pt>
                <c:pt idx="7">
                  <c:v>781</c:v>
                </c:pt>
                <c:pt idx="8">
                  <c:v>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880-44DE-B424-3F21EC3AF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4766464"/>
        <c:axId val="254776448"/>
      </c:barChart>
      <c:catAx>
        <c:axId val="25476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4776448"/>
        <c:crosses val="autoZero"/>
        <c:auto val="1"/>
        <c:lblAlgn val="ctr"/>
        <c:lblOffset val="100"/>
        <c:noMultiLvlLbl val="0"/>
      </c:catAx>
      <c:valAx>
        <c:axId val="25477644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4766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995-453B-BC6B-D72357515F8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995-453B-BC6B-D72357515F8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995-453B-BC6B-D72357515F81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4013</c:v>
                </c:pt>
                <c:pt idx="1">
                  <c:v>3952</c:v>
                </c:pt>
                <c:pt idx="2">
                  <c:v>1764</c:v>
                </c:pt>
                <c:pt idx="3">
                  <c:v>759</c:v>
                </c:pt>
                <c:pt idx="4">
                  <c:v>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95-453B-BC6B-D72357515F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5122432"/>
        <c:axId val="254804736"/>
      </c:barChart>
      <c:catAx>
        <c:axId val="25512243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4804736"/>
        <c:crosses val="autoZero"/>
        <c:auto val="1"/>
        <c:lblAlgn val="ctr"/>
        <c:lblOffset val="100"/>
        <c:noMultiLvlLbl val="0"/>
      </c:catAx>
      <c:valAx>
        <c:axId val="254804736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5122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B0C-4F02-A9D2-92D800DD405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B0C-4F02-A9D2-92D800DD405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B0C-4F02-A9D2-92D800DD405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B0C-4F02-A9D2-92D800DD4059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657</c:v>
                </c:pt>
                <c:pt idx="1">
                  <c:v>531</c:v>
                </c:pt>
                <c:pt idx="2">
                  <c:v>2481</c:v>
                </c:pt>
                <c:pt idx="3">
                  <c:v>2139</c:v>
                </c:pt>
                <c:pt idx="4">
                  <c:v>4809</c:v>
                </c:pt>
                <c:pt idx="5">
                  <c:v>160</c:v>
                </c:pt>
                <c:pt idx="6">
                  <c:v>49</c:v>
                </c:pt>
                <c:pt idx="7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0C-4F02-A9D2-92D800DD40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4861696"/>
        <c:axId val="254863232"/>
      </c:barChart>
      <c:catAx>
        <c:axId val="25486169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4863232"/>
        <c:crosses val="autoZero"/>
        <c:auto val="1"/>
        <c:lblAlgn val="ctr"/>
        <c:lblOffset val="100"/>
        <c:noMultiLvlLbl val="0"/>
      </c:catAx>
      <c:valAx>
        <c:axId val="25486323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4861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4632299603996413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4A9-4DB1-BAAF-FF6EFAE167C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4A9-4DB1-BAAF-FF6EFAE167C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4A9-4DB1-BAAF-FF6EFAE167C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4A9-4DB1-BAAF-FF6EFAE167C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44</a:t>
                    </a:r>
                    <a:r>
                      <a:rPr lang="ru-RU" sz="900" dirty="0" smtClean="0"/>
                      <a:t> (0,4%)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A9-4DB1-BAAF-FF6EFAE167C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60 </a:t>
                    </a:r>
                    <a:r>
                      <a:rPr lang="ru-RU" sz="900" dirty="0" smtClean="0"/>
                      <a:t>(0,6%)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A9-4DB1-BAAF-FF6EFAE167C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106</a:t>
                    </a:r>
                    <a:r>
                      <a:rPr lang="ru-RU" sz="900" dirty="0" smtClean="0"/>
                      <a:t> (1,0%)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9-4DB1-BAAF-FF6EFAE167C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605 </a:t>
                    </a:r>
                    <a:r>
                      <a:rPr lang="ru-RU" sz="900" dirty="0" smtClean="0"/>
                      <a:t>(5,6%)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A9-4DB1-BAAF-FF6EFAE167C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834 </a:t>
                    </a:r>
                    <a:r>
                      <a:rPr lang="ru-RU" sz="900" dirty="0" smtClean="0"/>
                      <a:t>(7,7%)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A9-4DB1-BAAF-FF6EFAE167C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1511</a:t>
                    </a:r>
                    <a:r>
                      <a:rPr lang="ru-RU" sz="900" dirty="0" smtClean="0"/>
                      <a:t> (13,9%)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A9-4DB1-BAAF-FF6EFAE167C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1965</a:t>
                    </a:r>
                    <a:r>
                      <a:rPr lang="ru-RU" sz="900" dirty="0" smtClean="0"/>
                      <a:t> (18,1%)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A9-4DB1-BAAF-FF6EFAE167C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2114</a:t>
                    </a:r>
                    <a:r>
                      <a:rPr lang="ru-RU" sz="900" dirty="0" smtClean="0"/>
                      <a:t> (19,4%)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A9-4DB1-BAAF-FF6EFAE167C3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0000"/>
                        </a:solidFill>
                      </a:rPr>
                      <a:t>3</a:t>
                    </a:r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634</a:t>
                    </a:r>
                    <a:r>
                      <a:rPr lang="ru-RU" dirty="0" smtClean="0"/>
                      <a:t> (33,4%)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A9-4DB1-BAAF-FF6EFAE167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Студенты</c:v>
                </c:pt>
                <c:pt idx="1">
                  <c:v>Другие</c:v>
                </c:pt>
                <c:pt idx="2">
                  <c:v>Администрация</c:v>
                </c:pt>
                <c:pt idx="3">
                  <c:v>Ст.школьники</c:v>
                </c:pt>
                <c:pt idx="4">
                  <c:v>Педагоги</c:v>
                </c:pt>
                <c:pt idx="5">
                  <c:v>Родители</c:v>
                </c:pt>
                <c:pt idx="6">
                  <c:v>Мл.школьники</c:v>
                </c:pt>
                <c:pt idx="7">
                  <c:v>Подростки</c:v>
                </c:pt>
                <c:pt idx="8">
                  <c:v>Дошкольники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44</c:v>
                </c:pt>
                <c:pt idx="1">
                  <c:v>60</c:v>
                </c:pt>
                <c:pt idx="2">
                  <c:v>106</c:v>
                </c:pt>
                <c:pt idx="3">
                  <c:v>605</c:v>
                </c:pt>
                <c:pt idx="4">
                  <c:v>834</c:v>
                </c:pt>
                <c:pt idx="5">
                  <c:v>1511</c:v>
                </c:pt>
                <c:pt idx="6">
                  <c:v>1965</c:v>
                </c:pt>
                <c:pt idx="7">
                  <c:v>2114</c:v>
                </c:pt>
                <c:pt idx="8">
                  <c:v>3634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4A9-4DB1-BAAF-FF6EFAE16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4924288"/>
        <c:axId val="254925824"/>
      </c:barChart>
      <c:catAx>
        <c:axId val="25492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4925824"/>
        <c:crosses val="autoZero"/>
        <c:auto val="1"/>
        <c:lblAlgn val="ctr"/>
        <c:lblOffset val="100"/>
        <c:noMultiLvlLbl val="0"/>
      </c:catAx>
      <c:valAx>
        <c:axId val="25492582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4924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817-453F-9545-12E7B34E90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817-453F-9545-12E7B34E90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817-453F-9545-12E7B34E907F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34257</c:v>
                </c:pt>
                <c:pt idx="1">
                  <c:v>41116</c:v>
                </c:pt>
                <c:pt idx="2">
                  <c:v>19751</c:v>
                </c:pt>
                <c:pt idx="3">
                  <c:v>10321</c:v>
                </c:pt>
                <c:pt idx="4">
                  <c:v>8897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17-453F-9545-12E7B34E90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25223808"/>
        <c:axId val="225225344"/>
      </c:barChart>
      <c:catAx>
        <c:axId val="22522380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5225344"/>
        <c:crosses val="autoZero"/>
        <c:auto val="1"/>
        <c:lblAlgn val="ctr"/>
        <c:lblOffset val="100"/>
        <c:noMultiLvlLbl val="0"/>
      </c:catAx>
      <c:valAx>
        <c:axId val="225225344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2522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F22-46C0-A49E-AAA06CBA1E0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F22-46C0-A49E-AAA06CBA1E0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22-46C0-A49E-AAA06CBA1E02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6425</c:v>
                </c:pt>
                <c:pt idx="1">
                  <c:v>8740</c:v>
                </c:pt>
                <c:pt idx="2">
                  <c:v>3492</c:v>
                </c:pt>
                <c:pt idx="3">
                  <c:v>4607</c:v>
                </c:pt>
                <c:pt idx="4">
                  <c:v>1180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22-46C0-A49E-AAA06CBA1E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5060992"/>
        <c:axId val="255132416"/>
      </c:barChart>
      <c:catAx>
        <c:axId val="25506099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5132416"/>
        <c:crosses val="autoZero"/>
        <c:auto val="1"/>
        <c:lblAlgn val="ctr"/>
        <c:lblOffset val="100"/>
        <c:noMultiLvlLbl val="0"/>
      </c:catAx>
      <c:valAx>
        <c:axId val="255132416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506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26A-48E6-8623-1976BEB3217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26A-48E6-8623-1976BEB3217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26A-48E6-8623-1976BEB3217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26A-48E6-8623-1976BEB32179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3269</c:v>
                </c:pt>
                <c:pt idx="1">
                  <c:v>3027</c:v>
                </c:pt>
                <c:pt idx="2">
                  <c:v>4452</c:v>
                </c:pt>
                <c:pt idx="3">
                  <c:v>4458</c:v>
                </c:pt>
                <c:pt idx="4">
                  <c:v>7795</c:v>
                </c:pt>
                <c:pt idx="5">
                  <c:v>1281</c:v>
                </c:pt>
                <c:pt idx="6">
                  <c:v>74</c:v>
                </c:pt>
                <c:pt idx="7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6A-48E6-8623-1976BEB321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5177088"/>
        <c:axId val="255178624"/>
      </c:barChart>
      <c:catAx>
        <c:axId val="25517708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5178624"/>
        <c:crosses val="autoZero"/>
        <c:auto val="1"/>
        <c:lblAlgn val="ctr"/>
        <c:lblOffset val="100"/>
        <c:noMultiLvlLbl val="0"/>
      </c:catAx>
      <c:valAx>
        <c:axId val="255178624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517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6435390638069"/>
          <c:y val="0.13923891497435958"/>
          <c:w val="0.63086076418489323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533-498A-A913-AEDEC4CF8EB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533-498A-A913-AEDEC4CF8EB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533-498A-A913-AEDEC4CF8EB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533-498A-A913-AEDEC4CF8EB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21</a:t>
                    </a:r>
                    <a:r>
                      <a:rPr lang="ru-RU" sz="900" dirty="0" smtClean="0"/>
                      <a:t> (0,1%)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33-498A-A913-AEDEC4CF8EB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44 </a:t>
                    </a:r>
                    <a:r>
                      <a:rPr lang="ru-RU" sz="900" dirty="0" smtClean="0"/>
                      <a:t>(0,2%)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33-498A-A913-AEDEC4CF8E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469</a:t>
                    </a:r>
                    <a:r>
                      <a:rPr lang="ru-RU" sz="900" dirty="0" smtClean="0"/>
                      <a:t> (2,0%)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33-498A-A913-AEDEC4CF8EB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1535 </a:t>
                    </a:r>
                    <a:r>
                      <a:rPr lang="ru-RU" sz="900" dirty="0" smtClean="0">
                        <a:solidFill>
                          <a:schemeClr val="tx1"/>
                        </a:solidFill>
                      </a:rPr>
                      <a:t>(6,3%)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33-498A-A913-AEDEC4CF8EB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1977 </a:t>
                    </a:r>
                    <a:r>
                      <a:rPr lang="ru-RU" sz="900" dirty="0" smtClean="0"/>
                      <a:t>(8,1%)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33-498A-A913-AEDEC4CF8EB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4385</a:t>
                    </a:r>
                    <a:r>
                      <a:rPr lang="ru-RU" sz="900" dirty="0" smtClean="0"/>
                      <a:t> (17,9%)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33-498A-A913-AEDEC4CF8EB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4669</a:t>
                    </a:r>
                    <a:r>
                      <a:rPr lang="ru-RU" sz="900" dirty="0" smtClean="0"/>
                      <a:t> (19,1%)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33-498A-A913-AEDEC4CF8EB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b="0" i="0" u="none" strike="noStrike" kern="1200" baseline="0" dirty="0" smtClean="0">
                        <a:solidFill>
                          <a:srgbClr val="DE3346"/>
                        </a:solidFill>
                        <a:latin typeface="+mn-lt"/>
                        <a:ea typeface="+mn-ea"/>
                        <a:cs typeface="+mn-cs"/>
                      </a:rPr>
                      <a:t>5132</a:t>
                    </a:r>
                    <a:r>
                      <a:rPr lang="ru-RU" sz="900" dirty="0" smtClean="0"/>
                      <a:t> (21,0%)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33-498A-A913-AEDEC4CF8EBA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6158</a:t>
                    </a:r>
                    <a:r>
                      <a:rPr lang="ru-RU" dirty="0" smtClean="0"/>
                      <a:t> (25,3%)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33-498A-A913-AEDEC4CF8E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Студенты</c:v>
                </c:pt>
                <c:pt idx="1">
                  <c:v>Другие</c:v>
                </c:pt>
                <c:pt idx="2">
                  <c:v>Администрация</c:v>
                </c:pt>
                <c:pt idx="3">
                  <c:v>Ст.школьники</c:v>
                </c:pt>
                <c:pt idx="4">
                  <c:v>Педагоги</c:v>
                </c:pt>
                <c:pt idx="5">
                  <c:v>Дошкольники</c:v>
                </c:pt>
                <c:pt idx="6">
                  <c:v>Подростки</c:v>
                </c:pt>
                <c:pt idx="7">
                  <c:v>Родители</c:v>
                </c:pt>
                <c:pt idx="8">
                  <c:v>Мл.школьники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21</c:v>
                </c:pt>
                <c:pt idx="1">
                  <c:v>44</c:v>
                </c:pt>
                <c:pt idx="2">
                  <c:v>496</c:v>
                </c:pt>
                <c:pt idx="3">
                  <c:v>1535</c:v>
                </c:pt>
                <c:pt idx="4">
                  <c:v>1977</c:v>
                </c:pt>
                <c:pt idx="5">
                  <c:v>4385</c:v>
                </c:pt>
                <c:pt idx="6">
                  <c:v>4669</c:v>
                </c:pt>
                <c:pt idx="7">
                  <c:v>5132</c:v>
                </c:pt>
                <c:pt idx="8">
                  <c:v>6185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533-498A-A913-AEDEC4CF8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5477248"/>
        <c:axId val="255478784"/>
      </c:barChart>
      <c:catAx>
        <c:axId val="25547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5478784"/>
        <c:crosses val="autoZero"/>
        <c:auto val="1"/>
        <c:lblAlgn val="ctr"/>
        <c:lblOffset val="100"/>
        <c:noMultiLvlLbl val="0"/>
      </c:catAx>
      <c:valAx>
        <c:axId val="25547878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5477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552-47C4-B9BC-1CEF52DA8A7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552-47C4-B9BC-1CEF52DA8A7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552-47C4-B9BC-1CEF52DA8A7B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1356</c:v>
                </c:pt>
                <c:pt idx="1">
                  <c:v>425</c:v>
                </c:pt>
                <c:pt idx="2">
                  <c:v>609</c:v>
                </c:pt>
                <c:pt idx="3">
                  <c:v>46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52-47C4-B9BC-1CEF52DA8A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5384576"/>
        <c:axId val="255816448"/>
      </c:barChart>
      <c:catAx>
        <c:axId val="25538457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5816448"/>
        <c:crosses val="autoZero"/>
        <c:auto val="1"/>
        <c:lblAlgn val="ctr"/>
        <c:lblOffset val="100"/>
        <c:noMultiLvlLbl val="0"/>
      </c:catAx>
      <c:valAx>
        <c:axId val="255816448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538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552-40E5-B9E0-2F5B2FF2E90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52-40E5-B9E0-2F5B2FF2E90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552-40E5-B9E0-2F5B2FF2E90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552-40E5-B9E0-2F5B2FF2E908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419</c:v>
                </c:pt>
                <c:pt idx="1">
                  <c:v>115</c:v>
                </c:pt>
                <c:pt idx="2">
                  <c:v>388</c:v>
                </c:pt>
                <c:pt idx="3">
                  <c:v>676</c:v>
                </c:pt>
                <c:pt idx="4">
                  <c:v>870</c:v>
                </c:pt>
                <c:pt idx="5">
                  <c:v>12</c:v>
                </c:pt>
                <c:pt idx="6">
                  <c:v>3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52-40E5-B9E0-2F5B2FF2E9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5848832"/>
        <c:axId val="255850368"/>
      </c:barChart>
      <c:catAx>
        <c:axId val="25584883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5850368"/>
        <c:crosses val="autoZero"/>
        <c:auto val="1"/>
        <c:lblAlgn val="ctr"/>
        <c:lblOffset val="100"/>
        <c:noMultiLvlLbl val="0"/>
      </c:catAx>
      <c:valAx>
        <c:axId val="255850368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584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6435390638069"/>
          <c:y val="0.13923891497435958"/>
          <c:w val="0.63086076418489323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0C1-4B45-865B-743D30B808B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0C1-4B45-865B-743D30B808B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0C1-4B45-865B-743D30B808B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0C1-4B45-865B-743D30B808B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</a:t>
                    </a:r>
                    <a:r>
                      <a:rPr lang="ru-RU" sz="900" dirty="0" smtClean="0"/>
                      <a:t> (0,1%)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C1-4B45-865B-743D30B808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107 </a:t>
                    </a:r>
                    <a:r>
                      <a:rPr lang="ru-RU" sz="900" dirty="0" smtClean="0"/>
                      <a:t>(4,3%)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C1-4B45-865B-743D30B808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117 </a:t>
                    </a:r>
                    <a:r>
                      <a:rPr lang="ru-RU" sz="900" dirty="0" smtClean="0"/>
                      <a:t>(4,7%)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C1-4B45-865B-743D30B808B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225 </a:t>
                    </a:r>
                    <a:r>
                      <a:rPr lang="ru-RU" sz="900" dirty="0" smtClean="0"/>
                      <a:t>(9,0%)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C1-4B45-865B-743D30B808B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331 </a:t>
                    </a:r>
                    <a:r>
                      <a:rPr lang="ru-RU" sz="900" dirty="0" smtClean="0"/>
                      <a:t>(13,3%)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C1-4B45-865B-743D30B808B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421</a:t>
                    </a:r>
                    <a:r>
                      <a:rPr lang="ru-RU" sz="900" dirty="0" smtClean="0"/>
                      <a:t> (16,9%)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C1-4B45-865B-743D30B808B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622</a:t>
                    </a:r>
                    <a:r>
                      <a:rPr lang="ru-RU" sz="900" dirty="0" smtClean="0"/>
                      <a:t> (25,0%)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C1-4B45-865B-743D30B808B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b="0" i="0" u="none" strike="noStrike" kern="1200" baseline="0" dirty="0" smtClean="0">
                        <a:solidFill>
                          <a:srgbClr val="DE3346"/>
                        </a:solidFill>
                        <a:latin typeface="+mn-lt"/>
                        <a:ea typeface="+mn-ea"/>
                        <a:cs typeface="+mn-cs"/>
                      </a:rPr>
                      <a:t>66</a:t>
                    </a:r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</a:t>
                    </a:r>
                    <a:r>
                      <a:rPr lang="ru-RU" sz="900" dirty="0" smtClean="0"/>
                      <a:t> (26,7%)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C1-4B45-865B-743D30B808BD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634</a:t>
                    </a:r>
                    <a:r>
                      <a:rPr lang="ru-RU" dirty="0" smtClean="0"/>
                      <a:t> (33,4%)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C1-4B45-865B-743D30B808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Другие</c:v>
                </c:pt>
                <c:pt idx="1">
                  <c:v>Администрация</c:v>
                </c:pt>
                <c:pt idx="2">
                  <c:v>Ст.школьники</c:v>
                </c:pt>
                <c:pt idx="3">
                  <c:v>Педагоги</c:v>
                </c:pt>
                <c:pt idx="4">
                  <c:v>Родители</c:v>
                </c:pt>
                <c:pt idx="5">
                  <c:v>Дошкольники</c:v>
                </c:pt>
                <c:pt idx="6">
                  <c:v>Мл.школьники</c:v>
                </c:pt>
                <c:pt idx="7">
                  <c:v>Подростки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3</c:v>
                </c:pt>
                <c:pt idx="1">
                  <c:v>107</c:v>
                </c:pt>
                <c:pt idx="2">
                  <c:v>117</c:v>
                </c:pt>
                <c:pt idx="3">
                  <c:v>225</c:v>
                </c:pt>
                <c:pt idx="4">
                  <c:v>331</c:v>
                </c:pt>
                <c:pt idx="5">
                  <c:v>421</c:v>
                </c:pt>
                <c:pt idx="6">
                  <c:v>622</c:v>
                </c:pt>
                <c:pt idx="7">
                  <c:v>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0C1-4B45-865B-743D30B80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5854080"/>
        <c:axId val="255855616"/>
      </c:barChart>
      <c:catAx>
        <c:axId val="255854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5855616"/>
        <c:crosses val="autoZero"/>
        <c:auto val="1"/>
        <c:lblAlgn val="ctr"/>
        <c:lblOffset val="100"/>
        <c:noMultiLvlLbl val="0"/>
      </c:catAx>
      <c:valAx>
        <c:axId val="25585561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585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FC5-46E4-969C-8F52037D7DB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FC5-46E4-969C-8F52037D7DB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FC5-46E4-969C-8F52037D7DBC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26.837387964148526</c:v>
                </c:pt>
                <c:pt idx="1">
                  <c:v>44.571062740076826</c:v>
                </c:pt>
                <c:pt idx="2">
                  <c:v>14.199743918053777</c:v>
                </c:pt>
                <c:pt idx="3">
                  <c:v>6.9654289372599232</c:v>
                </c:pt>
                <c:pt idx="4">
                  <c:v>7.4263764404609471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C5-46E4-969C-8F52037D7D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4454016"/>
        <c:axId val="254455808"/>
      </c:barChart>
      <c:catAx>
        <c:axId val="2544540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4455808"/>
        <c:crosses val="autoZero"/>
        <c:auto val="1"/>
        <c:lblAlgn val="ctr"/>
        <c:lblOffset val="100"/>
        <c:noMultiLvlLbl val="0"/>
      </c:catAx>
      <c:valAx>
        <c:axId val="254455808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445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9BD-49B2-B89A-999D040C15F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9BD-49B2-B89A-999D040C15F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9BD-49B2-B89A-999D040C15F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9BD-49B2-B89A-999D040C15F0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13.53393085787452</c:v>
                </c:pt>
                <c:pt idx="1">
                  <c:v>8.8604353393085784</c:v>
                </c:pt>
                <c:pt idx="2">
                  <c:v>21.229193341869397</c:v>
                </c:pt>
                <c:pt idx="3">
                  <c:v>27.131882202304737</c:v>
                </c:pt>
                <c:pt idx="4">
                  <c:v>21.12676056338028</c:v>
                </c:pt>
                <c:pt idx="5">
                  <c:v>2.5096030729833547</c:v>
                </c:pt>
                <c:pt idx="6">
                  <c:v>3.3546734955185658</c:v>
                </c:pt>
                <c:pt idx="7">
                  <c:v>2.2535211267605635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BD-49B2-B89A-999D040C15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4578048"/>
        <c:axId val="254583936"/>
      </c:barChart>
      <c:catAx>
        <c:axId val="25457804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4583936"/>
        <c:crosses val="autoZero"/>
        <c:auto val="1"/>
        <c:lblAlgn val="ctr"/>
        <c:lblOffset val="100"/>
        <c:noMultiLvlLbl val="0"/>
      </c:catAx>
      <c:valAx>
        <c:axId val="254583936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457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6487756931696318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507-4B95-91C0-1077E603356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507-4B95-91C0-1077E603356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507-4B95-91C0-1077E603356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507-4B95-91C0-1077E603356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24</a:t>
                    </a:r>
                    <a:r>
                      <a:rPr lang="ru-RU" sz="900" dirty="0" smtClean="0"/>
                      <a:t> (0,3%)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07-4B95-91C0-1077E603356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59 </a:t>
                    </a:r>
                    <a:r>
                      <a:rPr lang="ru-RU" sz="900" dirty="0" smtClean="0"/>
                      <a:t>(0,8%)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07-4B95-91C0-1077E603356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243</a:t>
                    </a:r>
                    <a:r>
                      <a:rPr lang="ru-RU" sz="900" dirty="0" smtClean="0"/>
                      <a:t> (3,1%)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07-4B95-91C0-1077E603356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516 </a:t>
                    </a:r>
                    <a:r>
                      <a:rPr lang="ru-RU" sz="900" dirty="0" smtClean="0"/>
                      <a:t>(6,6%)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07-4B95-91C0-1077E603356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616 </a:t>
                    </a:r>
                    <a:r>
                      <a:rPr lang="ru-RU" sz="900" dirty="0" smtClean="0"/>
                      <a:t>(7,9%)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07-4B95-91C0-1077E603356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867</a:t>
                    </a:r>
                    <a:r>
                      <a:rPr lang="ru-RU" sz="900" dirty="0" smtClean="0"/>
                      <a:t> (11,1%)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07-4B95-91C0-1077E603356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1246</a:t>
                    </a:r>
                    <a:r>
                      <a:rPr lang="ru-RU" sz="900" dirty="0" smtClean="0"/>
                      <a:t> (16,0%)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07-4B95-91C0-1077E603356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1907</a:t>
                    </a:r>
                    <a:r>
                      <a:rPr lang="ru-RU" sz="900" dirty="0" smtClean="0"/>
                      <a:t> (24,4%)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07-4B95-91C0-1077E603356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2332</a:t>
                    </a:r>
                    <a:r>
                      <a:rPr lang="ru-RU" dirty="0" smtClean="0"/>
                      <a:t> (29,9%)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07-4B95-91C0-1077E60335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Студенты</c:v>
                </c:pt>
                <c:pt idx="1">
                  <c:v>Другие</c:v>
                </c:pt>
                <c:pt idx="2">
                  <c:v>Администрация</c:v>
                </c:pt>
                <c:pt idx="3">
                  <c:v>Ст.школьники</c:v>
                </c:pt>
                <c:pt idx="4">
                  <c:v>Мл.школьники</c:v>
                </c:pt>
                <c:pt idx="5">
                  <c:v>Педагоги</c:v>
                </c:pt>
                <c:pt idx="6">
                  <c:v>Подростки</c:v>
                </c:pt>
                <c:pt idx="7">
                  <c:v>Родители</c:v>
                </c:pt>
                <c:pt idx="8">
                  <c:v>Дошкольники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24</c:v>
                </c:pt>
                <c:pt idx="1">
                  <c:v>59</c:v>
                </c:pt>
                <c:pt idx="2">
                  <c:v>243</c:v>
                </c:pt>
                <c:pt idx="3">
                  <c:v>516</c:v>
                </c:pt>
                <c:pt idx="4">
                  <c:v>616</c:v>
                </c:pt>
                <c:pt idx="5">
                  <c:v>867</c:v>
                </c:pt>
                <c:pt idx="6">
                  <c:v>1246</c:v>
                </c:pt>
                <c:pt idx="7">
                  <c:v>1907</c:v>
                </c:pt>
                <c:pt idx="8">
                  <c:v>2332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507-4B95-91C0-1077E6033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4493440"/>
        <c:axId val="254494976"/>
      </c:barChart>
      <c:catAx>
        <c:axId val="254493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4494976"/>
        <c:crosses val="autoZero"/>
        <c:auto val="1"/>
        <c:lblAlgn val="ctr"/>
        <c:lblOffset val="100"/>
        <c:noMultiLvlLbl val="0"/>
      </c:catAx>
      <c:valAx>
        <c:axId val="25449497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4493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90D-41AB-B518-EE25822598B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90D-41AB-B518-EE25822598B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90D-41AB-B518-EE25822598B2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2493</c:v>
                </c:pt>
                <c:pt idx="1">
                  <c:v>5917</c:v>
                </c:pt>
                <c:pt idx="2">
                  <c:v>2499</c:v>
                </c:pt>
                <c:pt idx="3">
                  <c:v>1164</c:v>
                </c:pt>
                <c:pt idx="4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0D-41AB-B518-EE25822598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5543168"/>
        <c:axId val="255544704"/>
      </c:barChart>
      <c:catAx>
        <c:axId val="25554316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5544704"/>
        <c:crosses val="autoZero"/>
        <c:auto val="1"/>
        <c:lblAlgn val="ctr"/>
        <c:lblOffset val="100"/>
        <c:noMultiLvlLbl val="0"/>
      </c:catAx>
      <c:valAx>
        <c:axId val="255544704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554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388-4DE7-9809-CF2477199C8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388-4DE7-9809-CF2477199C8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388-4DE7-9809-CF2477199C8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388-4DE7-9809-CF2477199C82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17369</c:v>
                </c:pt>
                <c:pt idx="1">
                  <c:v>14804</c:v>
                </c:pt>
                <c:pt idx="2">
                  <c:v>22743</c:v>
                </c:pt>
                <c:pt idx="3">
                  <c:v>24706</c:v>
                </c:pt>
                <c:pt idx="4">
                  <c:v>26163</c:v>
                </c:pt>
                <c:pt idx="5">
                  <c:v>6053</c:v>
                </c:pt>
                <c:pt idx="6">
                  <c:v>1429</c:v>
                </c:pt>
                <c:pt idx="7">
                  <c:v>1075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88-4DE7-9809-CF2477199C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26481664"/>
        <c:axId val="226835072"/>
      </c:barChart>
      <c:catAx>
        <c:axId val="2264816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6835072"/>
        <c:crosses val="autoZero"/>
        <c:auto val="1"/>
        <c:lblAlgn val="ctr"/>
        <c:lblOffset val="100"/>
        <c:noMultiLvlLbl val="0"/>
      </c:catAx>
      <c:valAx>
        <c:axId val="22683507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26481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8F5-4B19-AEBC-F97A70E8428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8F5-4B19-AEBC-F97A70E8428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8F5-4B19-AEBC-F97A70E8428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8F5-4B19-AEBC-F97A70E84286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718</c:v>
                </c:pt>
                <c:pt idx="1">
                  <c:v>1102</c:v>
                </c:pt>
                <c:pt idx="2">
                  <c:v>3422</c:v>
                </c:pt>
                <c:pt idx="3">
                  <c:v>2530</c:v>
                </c:pt>
                <c:pt idx="4">
                  <c:v>4079</c:v>
                </c:pt>
                <c:pt idx="5">
                  <c:v>461</c:v>
                </c:pt>
                <c:pt idx="6">
                  <c:v>0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F5-4B19-AEBC-F97A70E842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5568896"/>
        <c:axId val="255574784"/>
      </c:barChart>
      <c:catAx>
        <c:axId val="25556889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5574784"/>
        <c:crosses val="autoZero"/>
        <c:auto val="1"/>
        <c:lblAlgn val="ctr"/>
        <c:lblOffset val="100"/>
        <c:noMultiLvlLbl val="0"/>
      </c:catAx>
      <c:valAx>
        <c:axId val="255574784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5568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6487756931696318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9BD-4053-9197-DE9C7F9784C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9BD-4053-9197-DE9C7F9784C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9BD-4053-9197-DE9C7F9784C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9BD-4053-9197-DE9C7F9784C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7</a:t>
                    </a:r>
                    <a:r>
                      <a:rPr lang="ru-RU" sz="900" dirty="0" smtClean="0"/>
                      <a:t> (0,1%)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BD-4053-9197-DE9C7F9784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45 </a:t>
                    </a:r>
                    <a:r>
                      <a:rPr lang="ru-RU" sz="900" dirty="0" smtClean="0"/>
                      <a:t>(0,4%)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BD-4053-9197-DE9C7F9784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72</a:t>
                    </a:r>
                    <a:r>
                      <a:rPr lang="ru-RU" sz="900" dirty="0" smtClean="0"/>
                      <a:t> (0,6%)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BD-4053-9197-DE9C7F9784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320 </a:t>
                    </a:r>
                    <a:r>
                      <a:rPr lang="ru-RU" sz="900" dirty="0" smtClean="0"/>
                      <a:t>(2,6%)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BD-4053-9197-DE9C7F9784C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550 </a:t>
                    </a:r>
                    <a:r>
                      <a:rPr lang="ru-RU" sz="900" dirty="0" smtClean="0"/>
                      <a:t>(4,5%)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BD-4053-9197-DE9C7F9784C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1408</a:t>
                    </a:r>
                    <a:r>
                      <a:rPr lang="ru-RU" sz="900" dirty="0" smtClean="0"/>
                      <a:t> (11,4%)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BD-4053-9197-DE9C7F9784C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1713</a:t>
                    </a:r>
                    <a:r>
                      <a:rPr lang="ru-RU" sz="900" dirty="0" smtClean="0"/>
                      <a:t> (13,9%)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BD-4053-9197-DE9C7F9784C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2154</a:t>
                    </a:r>
                    <a:r>
                      <a:rPr lang="ru-RU" sz="900" dirty="0" smtClean="0"/>
                      <a:t> (17,5%)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BD-4053-9197-DE9C7F9784C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6045</a:t>
                    </a:r>
                    <a:r>
                      <a:rPr lang="ru-RU" dirty="0" smtClean="0"/>
                      <a:t> (49,1%)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BD-4053-9197-DE9C7F9784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Студенты</c:v>
                </c:pt>
                <c:pt idx="1">
                  <c:v>Администрация</c:v>
                </c:pt>
                <c:pt idx="2">
                  <c:v>Другие</c:v>
                </c:pt>
                <c:pt idx="3">
                  <c:v>Ст.школьники</c:v>
                </c:pt>
                <c:pt idx="4">
                  <c:v>Педагоги</c:v>
                </c:pt>
                <c:pt idx="5">
                  <c:v>Подростки</c:v>
                </c:pt>
                <c:pt idx="6">
                  <c:v>Мл.школьники</c:v>
                </c:pt>
                <c:pt idx="7">
                  <c:v>Родители</c:v>
                </c:pt>
                <c:pt idx="8">
                  <c:v>Дошкольники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7</c:v>
                </c:pt>
                <c:pt idx="1">
                  <c:v>45</c:v>
                </c:pt>
                <c:pt idx="2">
                  <c:v>72</c:v>
                </c:pt>
                <c:pt idx="3">
                  <c:v>320</c:v>
                </c:pt>
                <c:pt idx="4">
                  <c:v>550</c:v>
                </c:pt>
                <c:pt idx="5">
                  <c:v>1408</c:v>
                </c:pt>
                <c:pt idx="6">
                  <c:v>1713</c:v>
                </c:pt>
                <c:pt idx="7">
                  <c:v>2154</c:v>
                </c:pt>
                <c:pt idx="8">
                  <c:v>6045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9BD-4053-9197-DE9C7F978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5652224"/>
        <c:axId val="255653760"/>
      </c:barChart>
      <c:catAx>
        <c:axId val="255652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5653760"/>
        <c:crosses val="autoZero"/>
        <c:auto val="1"/>
        <c:lblAlgn val="ctr"/>
        <c:lblOffset val="100"/>
        <c:noMultiLvlLbl val="0"/>
      </c:catAx>
      <c:valAx>
        <c:axId val="25565376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565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87-4DCF-B20D-FAB5AFD94AD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87-4DCF-B20D-FAB5AFD94AD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E87-4DCF-B20D-FAB5AFD94AD8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3526</c:v>
                </c:pt>
                <c:pt idx="1">
                  <c:v>4533</c:v>
                </c:pt>
                <c:pt idx="2">
                  <c:v>2261</c:v>
                </c:pt>
                <c:pt idx="3">
                  <c:v>1608</c:v>
                </c:pt>
                <c:pt idx="4">
                  <c:v>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87-4DCF-B20D-FAB5AFD94A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6181376"/>
        <c:axId val="256182912"/>
      </c:barChart>
      <c:catAx>
        <c:axId val="25618137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6182912"/>
        <c:crosses val="autoZero"/>
        <c:auto val="1"/>
        <c:lblAlgn val="ctr"/>
        <c:lblOffset val="100"/>
        <c:noMultiLvlLbl val="0"/>
      </c:catAx>
      <c:valAx>
        <c:axId val="25618291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618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7D3-4F41-AD3C-33B5769DEB3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7D3-4F41-AD3C-33B5769DEB3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7D3-4F41-AD3C-33B5769DEB3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7D3-4F41-AD3C-33B5769DEB38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2255</c:v>
                </c:pt>
                <c:pt idx="1">
                  <c:v>1529</c:v>
                </c:pt>
                <c:pt idx="2">
                  <c:v>2456</c:v>
                </c:pt>
                <c:pt idx="3">
                  <c:v>1967</c:v>
                </c:pt>
                <c:pt idx="4">
                  <c:v>3992</c:v>
                </c:pt>
                <c:pt idx="5">
                  <c:v>143</c:v>
                </c:pt>
                <c:pt idx="6">
                  <c:v>17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D3-4F41-AD3C-33B5769DEB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6198912"/>
        <c:axId val="256204800"/>
      </c:barChart>
      <c:catAx>
        <c:axId val="2561989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6204800"/>
        <c:crosses val="autoZero"/>
        <c:auto val="1"/>
        <c:lblAlgn val="ctr"/>
        <c:lblOffset val="100"/>
        <c:noMultiLvlLbl val="0"/>
      </c:catAx>
      <c:valAx>
        <c:axId val="25620480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6198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6487756931696318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0B6-44C2-AB98-1D4436C960F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0B6-44C2-AB98-1D4436C960F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0B6-44C2-AB98-1D4436C960F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0B6-44C2-AB98-1D4436C960F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17</a:t>
                    </a:r>
                    <a:r>
                      <a:rPr lang="ru-RU" sz="900" dirty="0" smtClean="0"/>
                      <a:t> (0,1%)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B6-44C2-AB98-1D4436C960F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188 </a:t>
                    </a:r>
                    <a:r>
                      <a:rPr lang="ru-RU" sz="900" dirty="0" smtClean="0"/>
                      <a:t>(1,5%)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B6-44C2-AB98-1D4436C960F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507</a:t>
                    </a:r>
                    <a:r>
                      <a:rPr lang="ru-RU" sz="900" dirty="0" smtClean="0"/>
                      <a:t> (4,1%)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B6-44C2-AB98-1D4436C960F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1163 </a:t>
                    </a:r>
                    <a:r>
                      <a:rPr lang="ru-RU" sz="900" dirty="0" smtClean="0"/>
                      <a:t>(9,4%)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B6-44C2-AB98-1D4436C960F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1489 </a:t>
                    </a:r>
                    <a:r>
                      <a:rPr lang="ru-RU" sz="900" dirty="0" smtClean="0"/>
                      <a:t>(12,0%)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B6-44C2-AB98-1D4436C960F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2027</a:t>
                    </a:r>
                    <a:r>
                      <a:rPr lang="ru-RU" sz="900" dirty="0" smtClean="0"/>
                      <a:t> (16,3%)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B6-44C2-AB98-1D4436C960F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2222</a:t>
                    </a:r>
                    <a:r>
                      <a:rPr lang="ru-RU" sz="900" dirty="0" smtClean="0"/>
                      <a:t> (17,9%)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B6-44C2-AB98-1D4436C960F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4806</a:t>
                    </a:r>
                    <a:r>
                      <a:rPr lang="ru-RU" sz="900" dirty="0" smtClean="0"/>
                      <a:t> (38,7%)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B6-44C2-AB98-1D4436C960F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32443</a:t>
                    </a:r>
                    <a:r>
                      <a:rPr lang="ru-RU" dirty="0" smtClean="0"/>
                      <a:t> (22,1%)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B6-44C2-AB98-1D4436C960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Другие</c:v>
                </c:pt>
                <c:pt idx="1">
                  <c:v>Администрация</c:v>
                </c:pt>
                <c:pt idx="2">
                  <c:v>Ст.школьники</c:v>
                </c:pt>
                <c:pt idx="3">
                  <c:v>Педагоги</c:v>
                </c:pt>
                <c:pt idx="4">
                  <c:v>Мл.школьники</c:v>
                </c:pt>
                <c:pt idx="5">
                  <c:v>Подростки</c:v>
                </c:pt>
                <c:pt idx="6">
                  <c:v>Родители</c:v>
                </c:pt>
                <c:pt idx="7">
                  <c:v>Дошкольники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17</c:v>
                </c:pt>
                <c:pt idx="1">
                  <c:v>188</c:v>
                </c:pt>
                <c:pt idx="2">
                  <c:v>507</c:v>
                </c:pt>
                <c:pt idx="3">
                  <c:v>1163</c:v>
                </c:pt>
                <c:pt idx="4">
                  <c:v>1489</c:v>
                </c:pt>
                <c:pt idx="5">
                  <c:v>2027</c:v>
                </c:pt>
                <c:pt idx="6">
                  <c:v>2222</c:v>
                </c:pt>
                <c:pt idx="7">
                  <c:v>4806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0B6-44C2-AB98-1D4436C96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6630144"/>
        <c:axId val="256631936"/>
      </c:barChart>
      <c:catAx>
        <c:axId val="256630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900">
                <a:solidFill>
                  <a:srgbClr val="DE3346"/>
                </a:solidFill>
              </a:defRPr>
            </a:pPr>
            <a:endParaRPr lang="ru-RU"/>
          </a:p>
        </c:txPr>
        <c:crossAx val="256631936"/>
        <c:crosses val="autoZero"/>
        <c:auto val="1"/>
        <c:lblAlgn val="ctr"/>
        <c:lblOffset val="100"/>
        <c:noMultiLvlLbl val="0"/>
      </c:catAx>
      <c:valAx>
        <c:axId val="25663193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6630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0</c:formatCode>
                <c:ptCount val="10"/>
                <c:pt idx="0">
                  <c:v>6731</c:v>
                </c:pt>
                <c:pt idx="1">
                  <c:v>11885</c:v>
                </c:pt>
                <c:pt idx="2">
                  <c:v>9185</c:v>
                </c:pt>
                <c:pt idx="3">
                  <c:v>8003</c:v>
                </c:pt>
                <c:pt idx="4">
                  <c:v>1681</c:v>
                </c:pt>
                <c:pt idx="5">
                  <c:v>1890</c:v>
                </c:pt>
                <c:pt idx="6">
                  <c:v>9057</c:v>
                </c:pt>
                <c:pt idx="7">
                  <c:v>2259</c:v>
                </c:pt>
                <c:pt idx="8">
                  <c:v>8808</c:v>
                </c:pt>
                <c:pt idx="9">
                  <c:v>4733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A8-4E38-9914-C85A84B56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682240"/>
        <c:axId val="256860160"/>
      </c:barChart>
      <c:catAx>
        <c:axId val="2566822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56860160"/>
        <c:crosses val="autoZero"/>
        <c:auto val="1"/>
        <c:lblAlgn val="ctr"/>
        <c:lblOffset val="100"/>
        <c:noMultiLvlLbl val="0"/>
      </c:catAx>
      <c:valAx>
        <c:axId val="25686016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256682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8FA-434B-8DAA-C8DA735A88C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FA-434B-8DAA-C8DA735A88C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8FA-434B-8DAA-C8DA735A88C5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6730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FA-434B-8DAA-C8DA735A88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7008384"/>
        <c:axId val="257009920"/>
      </c:barChart>
      <c:catAx>
        <c:axId val="25700838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7009920"/>
        <c:crosses val="autoZero"/>
        <c:auto val="1"/>
        <c:lblAlgn val="ctr"/>
        <c:lblOffset val="100"/>
        <c:noMultiLvlLbl val="0"/>
      </c:catAx>
      <c:valAx>
        <c:axId val="25700992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257008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07F-46F1-BD5B-F060A6CD33B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07F-46F1-BD5B-F060A6CD33B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07F-46F1-BD5B-F060A6CD33B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07F-46F1-BD5B-F060A6CD33B8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4442</c:v>
                </c:pt>
                <c:pt idx="3">
                  <c:v>868</c:v>
                </c:pt>
                <c:pt idx="4">
                  <c:v>1420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7F-46F1-BD5B-F060A6CD33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7079168"/>
        <c:axId val="257080704"/>
      </c:barChart>
      <c:catAx>
        <c:axId val="25707916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7080704"/>
        <c:crosses val="autoZero"/>
        <c:auto val="1"/>
        <c:lblAlgn val="ctr"/>
        <c:lblOffset val="100"/>
        <c:noMultiLvlLbl val="0"/>
      </c:catAx>
      <c:valAx>
        <c:axId val="257080704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707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4632299603996413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CAD-46DE-91E4-378821FF219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CAD-46DE-91E4-378821FF219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CAD-46DE-91E4-378821FF219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CAD-46DE-91E4-378821FF219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6</a:t>
                    </a:r>
                    <a:r>
                      <a:rPr lang="ru-RU" sz="900" dirty="0" smtClean="0"/>
                      <a:t> (0,4%)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AD-46DE-91E4-378821FF219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7 </a:t>
                    </a:r>
                    <a:r>
                      <a:rPr lang="ru-RU" sz="900" dirty="0" smtClean="0"/>
                      <a:t>(0,4%)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AD-46DE-91E4-378821FF219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21</a:t>
                    </a:r>
                    <a:r>
                      <a:rPr lang="ru-RU" sz="900" dirty="0" smtClean="0"/>
                      <a:t> (1,2%)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AD-46DE-91E4-378821FF219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24 </a:t>
                    </a:r>
                    <a:r>
                      <a:rPr lang="ru-RU" sz="900" dirty="0" smtClean="0"/>
                      <a:t>(1,4%)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AD-46DE-91E4-378821FF219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434 </a:t>
                    </a:r>
                    <a:r>
                      <a:rPr lang="ru-RU" sz="900" dirty="0" smtClean="0"/>
                      <a:t>(6,4%)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AD-46DE-91E4-378821FF219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680</a:t>
                    </a:r>
                    <a:r>
                      <a:rPr lang="ru-RU" sz="900" dirty="0" smtClean="0"/>
                      <a:t> (10,1%)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AD-46DE-91E4-378821FF219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1271</a:t>
                    </a:r>
                    <a:r>
                      <a:rPr lang="ru-RU" sz="900" dirty="0" smtClean="0"/>
                      <a:t> (18,9%)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AD-46DE-91E4-378821FF219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1576</a:t>
                    </a:r>
                    <a:r>
                      <a:rPr lang="ru-RU" sz="900" dirty="0" smtClean="0"/>
                      <a:t> (23,4%)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AD-46DE-91E4-378821FF2196}"/>
                </c:ext>
              </c:extLst>
            </c:dLbl>
            <c:dLbl>
              <c:idx val="8"/>
              <c:layout>
                <c:manualLayout>
                  <c:x val="0"/>
                  <c:y val="9.282594331623971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2770</a:t>
                    </a:r>
                    <a:r>
                      <a:rPr lang="ru-RU" dirty="0" smtClean="0"/>
                      <a:t>(41,2%)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AD-46DE-91E4-378821FF21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4">
                  <c:v>Родители</c:v>
                </c:pt>
                <c:pt idx="5">
                  <c:v>Ст.школьники</c:v>
                </c:pt>
                <c:pt idx="6">
                  <c:v>Подростки</c:v>
                </c:pt>
                <c:pt idx="7">
                  <c:v>Мл.школьники</c:v>
                </c:pt>
                <c:pt idx="8">
                  <c:v>Дошкольники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4" formatCode="0">
                  <c:v>434</c:v>
                </c:pt>
                <c:pt idx="5" formatCode="0">
                  <c:v>680</c:v>
                </c:pt>
                <c:pt idx="6" formatCode="0">
                  <c:v>1271</c:v>
                </c:pt>
                <c:pt idx="7" formatCode="0">
                  <c:v>1576</c:v>
                </c:pt>
                <c:pt idx="8" formatCode="0">
                  <c:v>2770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CAD-46DE-91E4-378821FF2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6904192"/>
        <c:axId val="256959232"/>
      </c:barChart>
      <c:catAx>
        <c:axId val="256904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6959232"/>
        <c:crosses val="autoZero"/>
        <c:auto val="1"/>
        <c:lblAlgn val="ctr"/>
        <c:lblOffset val="100"/>
        <c:noMultiLvlLbl val="0"/>
      </c:catAx>
      <c:valAx>
        <c:axId val="256959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690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EEB-4C6C-BACF-E3F58B4A3EB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EB-4C6C-BACF-E3F58B4A3EB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EEB-4C6C-BACF-E3F58B4A3EB5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472</c:v>
                </c:pt>
                <c:pt idx="1">
                  <c:v>9363</c:v>
                </c:pt>
                <c:pt idx="2">
                  <c:v>223</c:v>
                </c:pt>
                <c:pt idx="3">
                  <c:v>1759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EB-4C6C-BACF-E3F58B4A3E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7312640"/>
        <c:axId val="257314176"/>
      </c:barChart>
      <c:catAx>
        <c:axId val="25731264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7314176"/>
        <c:crosses val="autoZero"/>
        <c:auto val="1"/>
        <c:lblAlgn val="ctr"/>
        <c:lblOffset val="100"/>
        <c:noMultiLvlLbl val="0"/>
      </c:catAx>
      <c:valAx>
        <c:axId val="257314176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25731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3372886427516784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519-4457-B593-67627A0C5FF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519-4457-B593-67627A0C5FF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519-4457-B593-67627A0C5FF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519-4457-B593-67627A0C5FF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DE3346"/>
                        </a:solidFill>
                      </a:rPr>
                      <a:t>411</a:t>
                    </a:r>
                    <a:r>
                      <a:rPr lang="ru-RU" sz="900" dirty="0" smtClean="0">
                        <a:solidFill>
                          <a:srgbClr val="DE3346"/>
                        </a:solidFill>
                      </a:rPr>
                      <a:t> </a:t>
                    </a:r>
                    <a:r>
                      <a:rPr lang="ru-RU" sz="900" dirty="0" smtClean="0"/>
                      <a:t>(</a:t>
                    </a:r>
                    <a:r>
                      <a:rPr lang="en-US" sz="900" dirty="0" smtClean="0"/>
                      <a:t>0</a:t>
                    </a:r>
                    <a:r>
                      <a:rPr lang="ru-RU" sz="900" dirty="0" smtClean="0"/>
                      <a:t>,</a:t>
                    </a:r>
                    <a:r>
                      <a:rPr lang="en-US" sz="900" smtClean="0"/>
                      <a:t>4</a:t>
                    </a:r>
                    <a:r>
                      <a:rPr lang="ru-RU" sz="900" smtClean="0"/>
                      <a:t>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19-4457-B593-67627A0C5FF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DE3346"/>
                        </a:solidFill>
                      </a:rPr>
                      <a:t>746</a:t>
                    </a:r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 </a:t>
                    </a:r>
                    <a:r>
                      <a:rPr lang="ru-RU" sz="900" dirty="0" smtClean="0"/>
                      <a:t>(</a:t>
                    </a:r>
                    <a:r>
                      <a:rPr lang="en-US" sz="900" dirty="0" smtClean="0"/>
                      <a:t>0</a:t>
                    </a:r>
                    <a:r>
                      <a:rPr lang="ru-RU" sz="900" dirty="0" smtClean="0"/>
                      <a:t>,</a:t>
                    </a:r>
                    <a:r>
                      <a:rPr lang="en-US" sz="900" dirty="0" smtClean="0"/>
                      <a:t>7</a:t>
                    </a:r>
                    <a:r>
                      <a:rPr lang="ru-RU" sz="900" dirty="0" smtClean="0"/>
                      <a:t>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19-4457-B593-67627A0C5FF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DE3346"/>
                        </a:solidFill>
                      </a:rPr>
                      <a:t>2</a:t>
                    </a:r>
                    <a:r>
                      <a:rPr lang="en-US" sz="900" dirty="0" smtClean="0">
                        <a:solidFill>
                          <a:srgbClr val="DE3346"/>
                        </a:solidFill>
                      </a:rPr>
                      <a:t>169</a:t>
                    </a:r>
                    <a:r>
                      <a:rPr lang="ru-RU" sz="900" dirty="0" smtClean="0"/>
                      <a:t> (1,</a:t>
                    </a:r>
                    <a:r>
                      <a:rPr lang="en-US" sz="900" dirty="0" smtClean="0"/>
                      <a:t>9</a:t>
                    </a:r>
                    <a:r>
                      <a:rPr lang="ru-RU" sz="900" dirty="0" smtClean="0"/>
                      <a:t>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19-4457-B593-67627A0C5FF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DE3346"/>
                        </a:solidFill>
                      </a:rPr>
                      <a:t>8321</a:t>
                    </a:r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 </a:t>
                    </a:r>
                    <a:r>
                      <a:rPr lang="ru-RU" sz="900" dirty="0" smtClean="0"/>
                      <a:t>(7,</a:t>
                    </a:r>
                    <a:r>
                      <a:rPr lang="en-US" sz="900" dirty="0" smtClean="0"/>
                      <a:t>3</a:t>
                    </a:r>
                    <a:r>
                      <a:rPr lang="ru-RU" sz="900" dirty="0" smtClean="0"/>
                      <a:t>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19-4457-B593-67627A0C5FF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DE3346"/>
                        </a:solidFill>
                      </a:rPr>
                      <a:t>10</a:t>
                    </a:r>
                    <a:r>
                      <a:rPr lang="en-US" sz="900" dirty="0" smtClean="0">
                        <a:solidFill>
                          <a:srgbClr val="DE3346"/>
                        </a:solidFill>
                      </a:rPr>
                      <a:t>168</a:t>
                    </a:r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 </a:t>
                    </a:r>
                    <a:r>
                      <a:rPr lang="ru-RU" sz="900" dirty="0" smtClean="0"/>
                      <a:t>(8,</a:t>
                    </a:r>
                    <a:r>
                      <a:rPr lang="en-US" sz="900" dirty="0" smtClean="0"/>
                      <a:t>9</a:t>
                    </a:r>
                    <a:r>
                      <a:rPr lang="ru-RU" sz="900" dirty="0" smtClean="0"/>
                      <a:t>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19-4457-B593-67627A0C5FF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DE3346"/>
                        </a:solidFill>
                      </a:rPr>
                      <a:t>18720</a:t>
                    </a:r>
                    <a:r>
                      <a:rPr lang="ru-RU" sz="900" dirty="0" smtClean="0"/>
                      <a:t> (1</a:t>
                    </a:r>
                    <a:r>
                      <a:rPr lang="en-US" sz="900" dirty="0" smtClean="0"/>
                      <a:t>6</a:t>
                    </a:r>
                    <a:r>
                      <a:rPr lang="ru-RU" sz="900" dirty="0" smtClean="0"/>
                      <a:t>,</a:t>
                    </a:r>
                    <a:r>
                      <a:rPr lang="en-US" sz="900" dirty="0" smtClean="0"/>
                      <a:t>4</a:t>
                    </a:r>
                    <a:r>
                      <a:rPr lang="ru-RU" sz="900" dirty="0" smtClean="0"/>
                      <a:t>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19-4457-B593-67627A0C5FF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DE3346"/>
                        </a:solidFill>
                      </a:rPr>
                      <a:t>2</a:t>
                    </a:r>
                    <a:r>
                      <a:rPr lang="en-US" sz="900" dirty="0" smtClean="0">
                        <a:solidFill>
                          <a:srgbClr val="DE3346"/>
                        </a:solidFill>
                      </a:rPr>
                      <a:t>1455</a:t>
                    </a:r>
                    <a:r>
                      <a:rPr lang="ru-RU" sz="900" dirty="0" smtClean="0"/>
                      <a:t> (18,</a:t>
                    </a:r>
                    <a:r>
                      <a:rPr lang="en-US" sz="900" dirty="0" smtClean="0"/>
                      <a:t>8</a:t>
                    </a:r>
                    <a:r>
                      <a:rPr lang="ru-RU" sz="900" dirty="0" smtClean="0"/>
                      <a:t>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19-4457-B593-67627A0C5FF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900" dirty="0" smtClean="0">
                        <a:solidFill>
                          <a:srgbClr val="DE3346"/>
                        </a:solidFill>
                      </a:rPr>
                      <a:t>25303</a:t>
                    </a:r>
                    <a:r>
                      <a:rPr lang="ru-RU" sz="900" dirty="0" smtClean="0"/>
                      <a:t> (2</a:t>
                    </a:r>
                    <a:r>
                      <a:rPr lang="en-US" sz="900" dirty="0" smtClean="0"/>
                      <a:t>2</a:t>
                    </a:r>
                    <a:r>
                      <a:rPr lang="ru-RU" sz="900" dirty="0" smtClean="0"/>
                      <a:t>,1%)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19-4457-B593-67627A0C5FF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DE3346"/>
                        </a:solidFill>
                      </a:rPr>
                      <a:t>27049</a:t>
                    </a:r>
                    <a:r>
                      <a:rPr lang="ru-RU" dirty="0" smtClean="0"/>
                      <a:t> (2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19-4457-B593-67627A0C5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Другие</c:v>
                </c:pt>
                <c:pt idx="1">
                  <c:v>Студенты</c:v>
                </c:pt>
                <c:pt idx="2">
                  <c:v>Администрация</c:v>
                </c:pt>
                <c:pt idx="3">
                  <c:v>Ст.школьники</c:v>
                </c:pt>
                <c:pt idx="4">
                  <c:v>Педагоги</c:v>
                </c:pt>
                <c:pt idx="5">
                  <c:v>Родители</c:v>
                </c:pt>
                <c:pt idx="6">
                  <c:v>Мл.школьники</c:v>
                </c:pt>
                <c:pt idx="7">
                  <c:v>Подростки</c:v>
                </c:pt>
                <c:pt idx="8">
                  <c:v>Дошкольники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411</c:v>
                </c:pt>
                <c:pt idx="1">
                  <c:v>746</c:v>
                </c:pt>
                <c:pt idx="2">
                  <c:v>2169</c:v>
                </c:pt>
                <c:pt idx="3">
                  <c:v>8321</c:v>
                </c:pt>
                <c:pt idx="4">
                  <c:v>10168</c:v>
                </c:pt>
                <c:pt idx="5">
                  <c:v>18720</c:v>
                </c:pt>
                <c:pt idx="6">
                  <c:v>21455</c:v>
                </c:pt>
                <c:pt idx="7">
                  <c:v>25303</c:v>
                </c:pt>
                <c:pt idx="8">
                  <c:v>27049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519-4457-B593-67627A0C5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27158656"/>
        <c:axId val="227198080"/>
      </c:barChart>
      <c:catAx>
        <c:axId val="22715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900">
                <a:solidFill>
                  <a:srgbClr val="DE3346"/>
                </a:solidFill>
              </a:defRPr>
            </a:pPr>
            <a:endParaRPr lang="ru-RU"/>
          </a:p>
        </c:txPr>
        <c:crossAx val="227198080"/>
        <c:crosses val="autoZero"/>
        <c:auto val="1"/>
        <c:lblAlgn val="ctr"/>
        <c:lblOffset val="100"/>
        <c:noMultiLvlLbl val="0"/>
      </c:catAx>
      <c:valAx>
        <c:axId val="22719808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2715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109-4349-BD25-729E8FE56F0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109-4349-BD25-729E8FE56F0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109-4349-BD25-729E8FE56F0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109-4349-BD25-729E8FE56F01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462</c:v>
                </c:pt>
                <c:pt idx="1">
                  <c:v>139</c:v>
                </c:pt>
                <c:pt idx="2">
                  <c:v>2840</c:v>
                </c:pt>
                <c:pt idx="3">
                  <c:v>6184</c:v>
                </c:pt>
                <c:pt idx="4">
                  <c:v>2260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09-4349-BD25-729E8FE56F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7330176"/>
        <c:axId val="257336064"/>
      </c:barChart>
      <c:catAx>
        <c:axId val="25733017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7336064"/>
        <c:crosses val="autoZero"/>
        <c:auto val="1"/>
        <c:lblAlgn val="ctr"/>
        <c:lblOffset val="100"/>
        <c:noMultiLvlLbl val="0"/>
      </c:catAx>
      <c:valAx>
        <c:axId val="257336064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733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4632299603996413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39-465C-BFF0-4C61EC2E951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739-465C-BFF0-4C61EC2E951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39-465C-BFF0-4C61EC2E951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739-465C-BFF0-4C61EC2E951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</a:t>
                    </a:r>
                    <a:r>
                      <a:rPr lang="ru-RU" sz="900" dirty="0" smtClean="0"/>
                      <a:t> (0,03%)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39-465C-BFF0-4C61EC2E951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17 </a:t>
                    </a:r>
                    <a:r>
                      <a:rPr lang="ru-RU" sz="900" dirty="0" smtClean="0"/>
                      <a:t>(0,1%)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39-465C-BFF0-4C61EC2E951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431</a:t>
                    </a:r>
                    <a:r>
                      <a:rPr lang="ru-RU" sz="900" dirty="0" smtClean="0"/>
                      <a:t> (4,6%)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39-465C-BFF0-4C61EC2E951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1164 </a:t>
                    </a:r>
                    <a:r>
                      <a:rPr lang="ru-RU" sz="900" dirty="0" smtClean="0"/>
                      <a:t>(9,8%)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39-465C-BFF0-4C61EC2E951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1764 </a:t>
                    </a:r>
                    <a:r>
                      <a:rPr lang="ru-RU" sz="900" dirty="0" smtClean="0"/>
                      <a:t>(14,7%)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39-465C-BFF0-4C61EC2E951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1952</a:t>
                    </a:r>
                    <a:r>
                      <a:rPr lang="ru-RU" sz="900" dirty="0" smtClean="0"/>
                      <a:t> (16,4%)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39-465C-BFF0-4C61EC2E951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3266</a:t>
                    </a:r>
                    <a:r>
                      <a:rPr lang="ru-RU" sz="900" dirty="0" smtClean="0"/>
                      <a:t> (27,5%)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39-465C-BFF0-4C61EC2E951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3305</a:t>
                    </a:r>
                    <a:r>
                      <a:rPr lang="ru-RU" sz="900" dirty="0" smtClean="0"/>
                      <a:t> (27,8%)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39-465C-BFF0-4C61EC2E951A}"/>
                </c:ext>
              </c:extLst>
            </c:dLbl>
            <c:dLbl>
              <c:idx val="8"/>
              <c:layout>
                <c:manualLayout>
                  <c:x val="0"/>
                  <c:y val="9.282594331623971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597</a:t>
                    </a:r>
                    <a:r>
                      <a:rPr lang="ru-RU" dirty="0" smtClean="0"/>
                      <a:t>(31,6%)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39-465C-BFF0-4C61EC2E9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Администрация</c:v>
                </c:pt>
                <c:pt idx="1">
                  <c:v>Педагоги</c:v>
                </c:pt>
                <c:pt idx="2">
                  <c:v>Ст.школьники</c:v>
                </c:pt>
                <c:pt idx="3">
                  <c:v>Подростки</c:v>
                </c:pt>
                <c:pt idx="4">
                  <c:v>Другие</c:v>
                </c:pt>
                <c:pt idx="5">
                  <c:v>Мл.школьники</c:v>
                </c:pt>
                <c:pt idx="6">
                  <c:v>Дошкольники</c:v>
                </c:pt>
                <c:pt idx="7">
                  <c:v>Родители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4</c:v>
                </c:pt>
                <c:pt idx="1">
                  <c:v>17</c:v>
                </c:pt>
                <c:pt idx="2">
                  <c:v>431</c:v>
                </c:pt>
                <c:pt idx="3">
                  <c:v>1164</c:v>
                </c:pt>
                <c:pt idx="4">
                  <c:v>1746</c:v>
                </c:pt>
                <c:pt idx="5">
                  <c:v>1952</c:v>
                </c:pt>
                <c:pt idx="6">
                  <c:v>3266</c:v>
                </c:pt>
                <c:pt idx="7">
                  <c:v>3305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39-465C-BFF0-4C61EC2E9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7266048"/>
        <c:axId val="257267584"/>
      </c:barChart>
      <c:catAx>
        <c:axId val="257266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7267584"/>
        <c:crosses val="autoZero"/>
        <c:auto val="1"/>
        <c:lblAlgn val="ctr"/>
        <c:lblOffset val="100"/>
        <c:noMultiLvlLbl val="0"/>
      </c:catAx>
      <c:valAx>
        <c:axId val="25726758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7266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4DC-4B8A-BC14-6C5FB1A27E2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DC-4B8A-BC14-6C5FB1A27E2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4DC-4B8A-BC14-6C5FB1A27E27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1209</c:v>
                </c:pt>
                <c:pt idx="1">
                  <c:v>4005</c:v>
                </c:pt>
                <c:pt idx="2">
                  <c:v>1074</c:v>
                </c:pt>
                <c:pt idx="3">
                  <c:v>1998</c:v>
                </c:pt>
                <c:pt idx="4">
                  <c:v>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DC-4B8A-BC14-6C5FB1A27E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7428864"/>
        <c:axId val="257467520"/>
      </c:barChart>
      <c:catAx>
        <c:axId val="2574288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7467520"/>
        <c:crosses val="autoZero"/>
        <c:auto val="1"/>
        <c:lblAlgn val="ctr"/>
        <c:lblOffset val="100"/>
        <c:noMultiLvlLbl val="0"/>
      </c:catAx>
      <c:valAx>
        <c:axId val="25746752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25742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057-4195-819B-B068A2F5644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057-4195-819B-B068A2F5644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057-4195-819B-B068A2F5644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057-4195-819B-B068A2F56443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2774</c:v>
                </c:pt>
                <c:pt idx="1">
                  <c:v>1988</c:v>
                </c:pt>
                <c:pt idx="2">
                  <c:v>234</c:v>
                </c:pt>
                <c:pt idx="3">
                  <c:v>2724</c:v>
                </c:pt>
                <c:pt idx="4">
                  <c:v>609</c:v>
                </c:pt>
                <c:pt idx="5">
                  <c:v>851</c:v>
                </c:pt>
                <c:pt idx="6">
                  <c:v>5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57-4195-819B-B068A2F564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7368832"/>
        <c:axId val="257370368"/>
      </c:barChart>
      <c:catAx>
        <c:axId val="25736883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7370368"/>
        <c:crosses val="autoZero"/>
        <c:auto val="1"/>
        <c:lblAlgn val="ctr"/>
        <c:lblOffset val="100"/>
        <c:noMultiLvlLbl val="0"/>
      </c:catAx>
      <c:valAx>
        <c:axId val="257370368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736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4632299603996413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BA9-4406-B876-C923C92C2FB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BA9-4406-B876-C923C92C2FB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BA9-4406-B876-C923C92C2FB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96</a:t>
                    </a:r>
                    <a:r>
                      <a:rPr lang="ru-RU" sz="900" dirty="0" smtClean="0"/>
                      <a:t> (1,0%)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A9-4406-B876-C923C92C2F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437 </a:t>
                    </a:r>
                    <a:r>
                      <a:rPr lang="ru-RU" sz="900" dirty="0" smtClean="0"/>
                      <a:t>(4,8%)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A9-4406-B876-C923C92C2F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774</a:t>
                    </a:r>
                    <a:r>
                      <a:rPr lang="ru-RU" sz="900" dirty="0" smtClean="0"/>
                      <a:t> (8,4%)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A9-4406-B876-C923C92C2FB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846 </a:t>
                    </a:r>
                    <a:r>
                      <a:rPr lang="ru-RU" sz="900" dirty="0" smtClean="0"/>
                      <a:t>(9,2%)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A9-4406-B876-C923C92C2FB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3437 </a:t>
                    </a:r>
                    <a:r>
                      <a:rPr lang="ru-RU" sz="900" dirty="0" smtClean="0"/>
                      <a:t>(37,4%)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A9-4406-B876-C923C92C2FB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3595</a:t>
                    </a:r>
                    <a:r>
                      <a:rPr lang="ru-RU" sz="900" dirty="0" smtClean="0"/>
                      <a:t> (39,1%)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A9-4406-B876-C923C92C2FB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448</a:t>
                    </a:r>
                    <a:r>
                      <a:rPr lang="ru-RU" sz="900" dirty="0" smtClean="0"/>
                      <a:t> (23,7%)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BA9-4406-B876-C923C92C2FB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551</a:t>
                    </a:r>
                    <a:r>
                      <a:rPr lang="ru-RU" sz="900" dirty="0" smtClean="0"/>
                      <a:t> (29,2%)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A9-4406-B876-C923C92C2FBF}"/>
                </c:ext>
              </c:extLst>
            </c:dLbl>
            <c:dLbl>
              <c:idx val="8"/>
              <c:layout>
                <c:manualLayout>
                  <c:x val="0"/>
                  <c:y val="9.282594331623971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597</a:t>
                    </a:r>
                    <a:r>
                      <a:rPr lang="ru-RU" dirty="0" smtClean="0"/>
                      <a:t>(31,6%)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BA9-4406-B876-C923C92C2F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Администрация</c:v>
                </c:pt>
                <c:pt idx="1">
                  <c:v>Педагоги</c:v>
                </c:pt>
                <c:pt idx="2">
                  <c:v>Родители</c:v>
                </c:pt>
                <c:pt idx="3">
                  <c:v>Мл.школьники</c:v>
                </c:pt>
                <c:pt idx="4">
                  <c:v>Ст.школьники</c:v>
                </c:pt>
                <c:pt idx="5">
                  <c:v>Подростки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96</c:v>
                </c:pt>
                <c:pt idx="1">
                  <c:v>437</c:v>
                </c:pt>
                <c:pt idx="2">
                  <c:v>774</c:v>
                </c:pt>
                <c:pt idx="3">
                  <c:v>846</c:v>
                </c:pt>
                <c:pt idx="4">
                  <c:v>3437</c:v>
                </c:pt>
                <c:pt idx="5">
                  <c:v>3595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BA9-4406-B876-C923C92C2F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7509248"/>
        <c:axId val="257510784"/>
      </c:barChart>
      <c:catAx>
        <c:axId val="257509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7510784"/>
        <c:crosses val="autoZero"/>
        <c:auto val="1"/>
        <c:lblAlgn val="ctr"/>
        <c:lblOffset val="100"/>
        <c:noMultiLvlLbl val="0"/>
      </c:catAx>
      <c:valAx>
        <c:axId val="25751078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750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FB2-4399-BA05-8DA9EF1ADE8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FB2-4399-BA05-8DA9EF1ADE8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FB2-4399-BA05-8DA9EF1ADE86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5946</c:v>
                </c:pt>
                <c:pt idx="1">
                  <c:v>1683</c:v>
                </c:pt>
                <c:pt idx="2">
                  <c:v>56</c:v>
                </c:pt>
                <c:pt idx="3">
                  <c:v>296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B2-4399-BA05-8DA9EF1ADE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5968000"/>
        <c:axId val="255969536"/>
      </c:barChart>
      <c:catAx>
        <c:axId val="25596800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5969536"/>
        <c:crosses val="autoZero"/>
        <c:auto val="1"/>
        <c:lblAlgn val="ctr"/>
        <c:lblOffset val="100"/>
        <c:noMultiLvlLbl val="0"/>
      </c:catAx>
      <c:valAx>
        <c:axId val="255969536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25596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B9-4E1E-9E84-25312EFACA2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B9-4E1E-9E84-25312EFACA2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FB9-4E1E-9E84-25312EFACA2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B9-4E1E-9E84-25312EFACA2F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21</c:v>
                </c:pt>
                <c:pt idx="1">
                  <c:v>0</c:v>
                </c:pt>
                <c:pt idx="2">
                  <c:v>3200</c:v>
                </c:pt>
                <c:pt idx="3">
                  <c:v>2962</c:v>
                </c:pt>
                <c:pt idx="4">
                  <c:v>1820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B9-4E1E-9E84-25312EFACA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6038784"/>
        <c:axId val="256040320"/>
      </c:barChart>
      <c:catAx>
        <c:axId val="25603878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6040320"/>
        <c:crosses val="autoZero"/>
        <c:auto val="1"/>
        <c:lblAlgn val="ctr"/>
        <c:lblOffset val="100"/>
        <c:noMultiLvlLbl val="0"/>
      </c:catAx>
      <c:valAx>
        <c:axId val="25604032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6038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4632299603996413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86-4A33-85A5-013DB3DF8B8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86-4A33-85A5-013DB3DF8B8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86-4A33-85A5-013DB3DF8B8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21</a:t>
                    </a:r>
                    <a:r>
                      <a:rPr lang="ru-RU" sz="900" dirty="0" smtClean="0"/>
                      <a:t> (0,3%)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86-4A33-85A5-013DB3DF8B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152 </a:t>
                    </a:r>
                    <a:r>
                      <a:rPr lang="ru-RU" sz="900" dirty="0" smtClean="0"/>
                      <a:t>(1,9%)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86-4A33-85A5-013DB3DF8B8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420</a:t>
                    </a:r>
                    <a:r>
                      <a:rPr lang="ru-RU" sz="900" dirty="0" smtClean="0"/>
                      <a:t> (5,2%)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86-4A33-85A5-013DB3DF8B8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1170 </a:t>
                    </a:r>
                    <a:r>
                      <a:rPr lang="ru-RU" sz="900" dirty="0" smtClean="0"/>
                      <a:t>(14,6%)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86-4A33-85A5-013DB3DF8B8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3084 </a:t>
                    </a:r>
                    <a:r>
                      <a:rPr lang="ru-RU" sz="900" dirty="0" smtClean="0"/>
                      <a:t>(38,1%)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86-4A33-85A5-013DB3DF8B8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3192</a:t>
                    </a:r>
                    <a:r>
                      <a:rPr lang="ru-RU" sz="900" dirty="0" smtClean="0"/>
                      <a:t> (39,9%)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86-4A33-85A5-013DB3DF8B8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334</a:t>
                    </a:r>
                    <a:r>
                      <a:rPr lang="ru-RU" sz="900" dirty="0" smtClean="0"/>
                      <a:t> (19,9%)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86-4A33-85A5-013DB3DF8B8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407</a:t>
                    </a:r>
                    <a:r>
                      <a:rPr lang="ru-RU" sz="900" dirty="0" smtClean="0"/>
                      <a:t> (24,2%)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86-4A33-85A5-013DB3DF8B80}"/>
                </c:ext>
              </c:extLst>
            </c:dLbl>
            <c:dLbl>
              <c:idx val="8"/>
              <c:layout>
                <c:manualLayout>
                  <c:x val="0"/>
                  <c:y val="9.282594331623971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454 </a:t>
                    </a:r>
                    <a:r>
                      <a:rPr lang="ru-RU" dirty="0" smtClean="0"/>
                      <a:t>(27,0%)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86-4A33-85A5-013DB3DF8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Педагоги</c:v>
                </c:pt>
                <c:pt idx="1">
                  <c:v>Ст.школьники</c:v>
                </c:pt>
                <c:pt idx="2">
                  <c:v>Подростки</c:v>
                </c:pt>
                <c:pt idx="3">
                  <c:v>Мл.школьники</c:v>
                </c:pt>
                <c:pt idx="4">
                  <c:v>Дошкольники</c:v>
                </c:pt>
                <c:pt idx="5">
                  <c:v>Родители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21</c:v>
                </c:pt>
                <c:pt idx="1">
                  <c:v>152</c:v>
                </c:pt>
                <c:pt idx="2">
                  <c:v>420</c:v>
                </c:pt>
                <c:pt idx="3">
                  <c:v>1170</c:v>
                </c:pt>
                <c:pt idx="4">
                  <c:v>3048</c:v>
                </c:pt>
                <c:pt idx="5">
                  <c:v>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C86-4A33-85A5-013DB3DF8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6064512"/>
        <c:axId val="256090880"/>
      </c:barChart>
      <c:catAx>
        <c:axId val="25606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6090880"/>
        <c:crosses val="autoZero"/>
        <c:auto val="1"/>
        <c:lblAlgn val="ctr"/>
        <c:lblOffset val="100"/>
        <c:noMultiLvlLbl val="0"/>
      </c:catAx>
      <c:valAx>
        <c:axId val="25609088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606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2B-4CA6-9A8A-084971EFB03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2B-4CA6-9A8A-084971EFB03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32B-4CA6-9A8A-084971EFB03F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430</c:v>
                </c:pt>
                <c:pt idx="1">
                  <c:v>1085</c:v>
                </c:pt>
                <c:pt idx="2">
                  <c:v>98</c:v>
                </c:pt>
                <c:pt idx="3">
                  <c:v>49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2B-4CA6-9A8A-084971EFB0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7975808"/>
        <c:axId val="257977344"/>
      </c:barChart>
      <c:catAx>
        <c:axId val="25797580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7977344"/>
        <c:crosses val="autoZero"/>
        <c:auto val="1"/>
        <c:lblAlgn val="ctr"/>
        <c:lblOffset val="100"/>
        <c:noMultiLvlLbl val="0"/>
      </c:catAx>
      <c:valAx>
        <c:axId val="257977344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257975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D2-4C8F-A582-56DFCE684AE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D2-4C8F-A582-56DFCE684AE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D2-4C8F-A582-56DFCE684AE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D2-4C8F-A582-56DFCE684AE7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346</c:v>
                </c:pt>
                <c:pt idx="1">
                  <c:v>87</c:v>
                </c:pt>
                <c:pt idx="2">
                  <c:v>250</c:v>
                </c:pt>
                <c:pt idx="3">
                  <c:v>346</c:v>
                </c:pt>
                <c:pt idx="4">
                  <c:v>593</c:v>
                </c:pt>
                <c:pt idx="5">
                  <c:v>59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D2-4C8F-A582-56DFCE684A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7997440"/>
        <c:axId val="258003328"/>
      </c:barChart>
      <c:catAx>
        <c:axId val="25799744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8003328"/>
        <c:crosses val="autoZero"/>
        <c:auto val="1"/>
        <c:lblAlgn val="ctr"/>
        <c:lblOffset val="100"/>
        <c:noMultiLvlLbl val="0"/>
      </c:catAx>
      <c:valAx>
        <c:axId val="258003328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7997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AE6-4A41-8DA7-AA15924BCD0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AE6-4A41-8DA7-AA15924BCD0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AE6-4A41-8DA7-AA15924BCD07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319</c:v>
                </c:pt>
                <c:pt idx="1">
                  <c:v>80</c:v>
                </c:pt>
                <c:pt idx="2">
                  <c:v>40</c:v>
                </c:pt>
                <c:pt idx="3">
                  <c:v>18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E6-4A41-8DA7-AA15924BCD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27853056"/>
        <c:axId val="227854592"/>
      </c:barChart>
      <c:catAx>
        <c:axId val="2278530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7854592"/>
        <c:crosses val="autoZero"/>
        <c:auto val="1"/>
        <c:lblAlgn val="ctr"/>
        <c:lblOffset val="100"/>
        <c:noMultiLvlLbl val="0"/>
      </c:catAx>
      <c:valAx>
        <c:axId val="22785459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27853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4632299603996413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72-4975-9590-19D83F155B2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72-4975-9590-19D83F155B2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72-4975-9590-19D83F155B2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72-4975-9590-19D83F155B2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6</a:t>
                    </a:r>
                    <a:r>
                      <a:rPr lang="ru-RU" sz="900" dirty="0" smtClean="0"/>
                      <a:t> (0,4%)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72-4975-9590-19D83F155B2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7 </a:t>
                    </a:r>
                    <a:r>
                      <a:rPr lang="ru-RU" sz="900" dirty="0" smtClean="0"/>
                      <a:t>(0,4%)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72-4975-9590-19D83F155B2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21</a:t>
                    </a:r>
                    <a:r>
                      <a:rPr lang="ru-RU" sz="900" dirty="0" smtClean="0"/>
                      <a:t> (1,2%)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72-4975-9590-19D83F155B2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24 </a:t>
                    </a:r>
                    <a:r>
                      <a:rPr lang="ru-RU" sz="900" dirty="0" smtClean="0"/>
                      <a:t>(1,4%)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72-4975-9590-19D83F155B2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124 </a:t>
                    </a:r>
                    <a:r>
                      <a:rPr lang="ru-RU" sz="900" dirty="0" smtClean="0"/>
                      <a:t>(7,4%)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72-4975-9590-19D83F155B2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304</a:t>
                    </a:r>
                    <a:r>
                      <a:rPr lang="ru-RU" sz="900" dirty="0" smtClean="0"/>
                      <a:t> (18,1%)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72-4975-9590-19D83F155B2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334</a:t>
                    </a:r>
                    <a:r>
                      <a:rPr lang="ru-RU" sz="900" dirty="0" smtClean="0"/>
                      <a:t> (19,9%)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72-4975-9590-19D83F155B2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407</a:t>
                    </a:r>
                    <a:r>
                      <a:rPr lang="ru-RU" sz="900" dirty="0" smtClean="0"/>
                      <a:t> (24,2%)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72-4975-9590-19D83F155B25}"/>
                </c:ext>
              </c:extLst>
            </c:dLbl>
            <c:dLbl>
              <c:idx val="8"/>
              <c:layout>
                <c:manualLayout>
                  <c:x val="0"/>
                  <c:y val="9.282594331623971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454 </a:t>
                    </a:r>
                    <a:r>
                      <a:rPr lang="ru-RU" dirty="0" smtClean="0"/>
                      <a:t>(27,0%)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72-4975-9590-19D83F155B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Администрация</c:v>
                </c:pt>
                <c:pt idx="1">
                  <c:v>Студенты</c:v>
                </c:pt>
                <c:pt idx="2">
                  <c:v>Другие</c:v>
                </c:pt>
                <c:pt idx="3">
                  <c:v>Педагоги</c:v>
                </c:pt>
                <c:pt idx="4">
                  <c:v>Ст.школьники</c:v>
                </c:pt>
                <c:pt idx="5">
                  <c:v>Подростки</c:v>
                </c:pt>
                <c:pt idx="6">
                  <c:v>Дошкольники</c:v>
                </c:pt>
                <c:pt idx="7">
                  <c:v>Родители</c:v>
                </c:pt>
                <c:pt idx="8">
                  <c:v>Мл.школьники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6</c:v>
                </c:pt>
                <c:pt idx="1">
                  <c:v>7</c:v>
                </c:pt>
                <c:pt idx="2">
                  <c:v>21</c:v>
                </c:pt>
                <c:pt idx="3">
                  <c:v>24</c:v>
                </c:pt>
                <c:pt idx="4">
                  <c:v>124</c:v>
                </c:pt>
                <c:pt idx="5">
                  <c:v>304</c:v>
                </c:pt>
                <c:pt idx="6">
                  <c:v>334</c:v>
                </c:pt>
                <c:pt idx="7">
                  <c:v>407</c:v>
                </c:pt>
                <c:pt idx="8">
                  <c:v>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72-4975-9590-19D83F155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7617920"/>
        <c:axId val="257619456"/>
      </c:barChart>
      <c:catAx>
        <c:axId val="257617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7619456"/>
        <c:crosses val="autoZero"/>
        <c:auto val="1"/>
        <c:lblAlgn val="ctr"/>
        <c:lblOffset val="100"/>
        <c:noMultiLvlLbl val="0"/>
      </c:catAx>
      <c:valAx>
        <c:axId val="2576194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7617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B0D-46A5-B238-69E23795C44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B0D-46A5-B238-69E23795C44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B0D-46A5-B238-69E23795C44B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1326</c:v>
                </c:pt>
                <c:pt idx="1">
                  <c:v>301</c:v>
                </c:pt>
                <c:pt idx="2">
                  <c:v>150</c:v>
                </c:pt>
                <c:pt idx="3">
                  <c:v>36</c:v>
                </c:pt>
                <c:pt idx="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0D-46A5-B238-69E23795C4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8116224"/>
        <c:axId val="258118016"/>
      </c:barChart>
      <c:catAx>
        <c:axId val="2581162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8118016"/>
        <c:crosses val="autoZero"/>
        <c:auto val="1"/>
        <c:lblAlgn val="ctr"/>
        <c:lblOffset val="100"/>
        <c:noMultiLvlLbl val="0"/>
      </c:catAx>
      <c:valAx>
        <c:axId val="258118016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25811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BF9-4A80-AAB8-93AD2860D5F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BF9-4A80-AAB8-93AD2860D5F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BF9-4A80-AAB8-93AD2860D5F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BF9-4A80-AAB8-93AD2860D5FD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70</c:v>
                </c:pt>
                <c:pt idx="1">
                  <c:v>75</c:v>
                </c:pt>
                <c:pt idx="2">
                  <c:v>304</c:v>
                </c:pt>
                <c:pt idx="3">
                  <c:v>609</c:v>
                </c:pt>
                <c:pt idx="4">
                  <c:v>820</c:v>
                </c:pt>
                <c:pt idx="5">
                  <c:v>8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F9-4A80-AAB8-93AD2860D5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8183168"/>
        <c:axId val="258184704"/>
      </c:barChart>
      <c:catAx>
        <c:axId val="25818316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8184704"/>
        <c:crosses val="autoZero"/>
        <c:auto val="1"/>
        <c:lblAlgn val="ctr"/>
        <c:lblOffset val="100"/>
        <c:noMultiLvlLbl val="0"/>
      </c:catAx>
      <c:valAx>
        <c:axId val="258184704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818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4632299603996413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F52-413E-8993-042CCCB1605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F52-413E-8993-042CCCB1605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52-413E-8993-042CCCB1605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F52-413E-8993-042CCCB1605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</a:t>
                    </a:r>
                    <a:r>
                      <a:rPr lang="ru-RU" sz="900" dirty="0" smtClean="0"/>
                      <a:t> (0,2%)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52-413E-8993-042CCCB1605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6 </a:t>
                    </a:r>
                    <a:r>
                      <a:rPr lang="ru-RU" sz="900" dirty="0" smtClean="0"/>
                      <a:t>(0,3%)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52-413E-8993-042CCCB1605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6</a:t>
                    </a:r>
                    <a:r>
                      <a:rPr lang="ru-RU" sz="900" dirty="0" smtClean="0"/>
                      <a:t> (0,3%)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52-413E-8993-042CCCB160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57 </a:t>
                    </a:r>
                    <a:r>
                      <a:rPr lang="ru-RU" sz="900" dirty="0" smtClean="0"/>
                      <a:t>(3,0%)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52-413E-8993-042CCCB1605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86 </a:t>
                    </a:r>
                    <a:r>
                      <a:rPr lang="ru-RU" sz="900" dirty="0" smtClean="0"/>
                      <a:t>(4,6%)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52-413E-8993-042CCCB1605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136</a:t>
                    </a:r>
                    <a:r>
                      <a:rPr lang="ru-RU" sz="900" dirty="0" smtClean="0"/>
                      <a:t> (7,2%)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52-413E-8993-042CCCB1605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448</a:t>
                    </a:r>
                    <a:r>
                      <a:rPr lang="ru-RU" sz="900" dirty="0" smtClean="0"/>
                      <a:t> (23,7%)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52-413E-8993-042CCCB1605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551</a:t>
                    </a:r>
                    <a:r>
                      <a:rPr lang="ru-RU" sz="900" dirty="0" smtClean="0"/>
                      <a:t> (29,2%)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52-413E-8993-042CCCB16050}"/>
                </c:ext>
              </c:extLst>
            </c:dLbl>
            <c:dLbl>
              <c:idx val="8"/>
              <c:layout>
                <c:manualLayout>
                  <c:x val="0"/>
                  <c:y val="9.282594331623971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597</a:t>
                    </a:r>
                    <a:r>
                      <a:rPr lang="ru-RU" dirty="0" smtClean="0"/>
                      <a:t>(31,6%)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52-413E-8993-042CCCB160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Студенты</c:v>
                </c:pt>
                <c:pt idx="1">
                  <c:v>Администрация</c:v>
                </c:pt>
                <c:pt idx="2">
                  <c:v>Другие</c:v>
                </c:pt>
                <c:pt idx="3">
                  <c:v>Ст.школьники</c:v>
                </c:pt>
                <c:pt idx="4">
                  <c:v>Педагоги</c:v>
                </c:pt>
                <c:pt idx="5">
                  <c:v>Подростки</c:v>
                </c:pt>
                <c:pt idx="6">
                  <c:v>Мл.школьники</c:v>
                </c:pt>
                <c:pt idx="7">
                  <c:v>Родители</c:v>
                </c:pt>
                <c:pt idx="8">
                  <c:v>Дошкольники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3</c:v>
                </c:pt>
                <c:pt idx="1">
                  <c:v>6</c:v>
                </c:pt>
                <c:pt idx="2">
                  <c:v>6</c:v>
                </c:pt>
                <c:pt idx="3">
                  <c:v>57</c:v>
                </c:pt>
                <c:pt idx="4">
                  <c:v>86</c:v>
                </c:pt>
                <c:pt idx="5">
                  <c:v>136</c:v>
                </c:pt>
                <c:pt idx="6">
                  <c:v>448</c:v>
                </c:pt>
                <c:pt idx="7">
                  <c:v>551</c:v>
                </c:pt>
                <c:pt idx="8">
                  <c:v>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F52-413E-8993-042CCCB16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8208896"/>
        <c:axId val="258210432"/>
      </c:barChart>
      <c:catAx>
        <c:axId val="258208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8210432"/>
        <c:crosses val="autoZero"/>
        <c:auto val="1"/>
        <c:lblAlgn val="ctr"/>
        <c:lblOffset val="100"/>
        <c:noMultiLvlLbl val="0"/>
      </c:catAx>
      <c:valAx>
        <c:axId val="25821043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8208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195-4A83-8AC2-DD5EA29B528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195-4A83-8AC2-DD5EA29B528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195-4A83-8AC2-DD5EA29B5281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5327</c:v>
                </c:pt>
                <c:pt idx="1">
                  <c:v>2238</c:v>
                </c:pt>
                <c:pt idx="2">
                  <c:v>1066</c:v>
                </c:pt>
                <c:pt idx="3">
                  <c:v>338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95-4A83-8AC2-DD5EA29B52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7700224"/>
        <c:axId val="257701760"/>
      </c:barChart>
      <c:catAx>
        <c:axId val="2577002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7701760"/>
        <c:crosses val="autoZero"/>
        <c:auto val="1"/>
        <c:lblAlgn val="ctr"/>
        <c:lblOffset val="100"/>
        <c:noMultiLvlLbl val="0"/>
      </c:catAx>
      <c:valAx>
        <c:axId val="25770176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25770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655-43D6-9FB9-88D91CF28C8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655-43D6-9FB9-88D91CF28C8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655-43D6-9FB9-88D91CF28C8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655-43D6-9FB9-88D91CF28C85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676</c:v>
                </c:pt>
                <c:pt idx="1">
                  <c:v>166</c:v>
                </c:pt>
                <c:pt idx="2">
                  <c:v>1379</c:v>
                </c:pt>
                <c:pt idx="3">
                  <c:v>3963</c:v>
                </c:pt>
                <c:pt idx="4">
                  <c:v>2550</c:v>
                </c:pt>
                <c:pt idx="5">
                  <c:v>135</c:v>
                </c:pt>
                <c:pt idx="6">
                  <c:v>12</c:v>
                </c:pt>
                <c:pt idx="7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55-43D6-9FB9-88D91CF28C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7828352"/>
        <c:axId val="257829888"/>
      </c:barChart>
      <c:catAx>
        <c:axId val="2578283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7829888"/>
        <c:crosses val="autoZero"/>
        <c:auto val="1"/>
        <c:lblAlgn val="ctr"/>
        <c:lblOffset val="100"/>
        <c:noMultiLvlLbl val="0"/>
      </c:catAx>
      <c:valAx>
        <c:axId val="257829888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782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4632299603996413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364-4495-ABED-7D41D4FBB9D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364-4495-ABED-7D41D4FBB9D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364-4495-ABED-7D41D4FBB9D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364-4495-ABED-7D41D4FBB9D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84</a:t>
                    </a:r>
                    <a:r>
                      <a:rPr lang="ru-RU" sz="900" dirty="0" smtClean="0"/>
                      <a:t> (0,9%)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64-4495-ABED-7D41D4FBB9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129 </a:t>
                    </a:r>
                    <a:r>
                      <a:rPr lang="ru-RU" sz="900" dirty="0" smtClean="0"/>
                      <a:t>(1,4%)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64-4495-ABED-7D41D4FBB9D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152</a:t>
                    </a:r>
                    <a:r>
                      <a:rPr lang="ru-RU" sz="900" dirty="0" smtClean="0"/>
                      <a:t> (1,7%)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64-4495-ABED-7D41D4FBB9D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158 </a:t>
                    </a:r>
                    <a:r>
                      <a:rPr lang="ru-RU" sz="900" dirty="0" smtClean="0"/>
                      <a:t>(1,7%)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64-4495-ABED-7D41D4FBB9D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312 </a:t>
                    </a:r>
                    <a:r>
                      <a:rPr lang="ru-RU" sz="900" dirty="0" smtClean="0"/>
                      <a:t>(3,4%)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64-4495-ABED-7D41D4FBB9D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635</a:t>
                    </a:r>
                    <a:r>
                      <a:rPr lang="ru-RU" sz="900" dirty="0" smtClean="0"/>
                      <a:t> (7,0%)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64-4495-ABED-7D41D4FBB9D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815</a:t>
                    </a:r>
                    <a:r>
                      <a:rPr lang="ru-RU" sz="900" dirty="0" smtClean="0"/>
                      <a:t> (9,0%)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64-4495-ABED-7D41D4FBB9D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2863</a:t>
                    </a:r>
                    <a:r>
                      <a:rPr lang="ru-RU" sz="900" dirty="0" smtClean="0"/>
                      <a:t> (31,6%)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64-4495-ABED-7D41D4FBB9DA}"/>
                </c:ext>
              </c:extLst>
            </c:dLbl>
            <c:dLbl>
              <c:idx val="8"/>
              <c:layout>
                <c:manualLayout>
                  <c:x val="0"/>
                  <c:y val="9.282594331623971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3909</a:t>
                    </a:r>
                    <a:r>
                      <a:rPr lang="ru-RU" dirty="0" smtClean="0"/>
                      <a:t>(43,2%)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64-4495-ABED-7D41D4FBB9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Студенты</c:v>
                </c:pt>
                <c:pt idx="1">
                  <c:v>Другие</c:v>
                </c:pt>
                <c:pt idx="2">
                  <c:v>Ст.школьники</c:v>
                </c:pt>
                <c:pt idx="3">
                  <c:v>Администрация</c:v>
                </c:pt>
                <c:pt idx="4">
                  <c:v>Подростки</c:v>
                </c:pt>
                <c:pt idx="5">
                  <c:v>Педагоги</c:v>
                </c:pt>
                <c:pt idx="6">
                  <c:v>Мл.школьники</c:v>
                </c:pt>
                <c:pt idx="7">
                  <c:v>Дошкольники</c:v>
                </c:pt>
                <c:pt idx="8">
                  <c:v>Родители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84</c:v>
                </c:pt>
                <c:pt idx="1">
                  <c:v>129</c:v>
                </c:pt>
                <c:pt idx="2">
                  <c:v>152</c:v>
                </c:pt>
                <c:pt idx="3">
                  <c:v>158</c:v>
                </c:pt>
                <c:pt idx="4">
                  <c:v>312</c:v>
                </c:pt>
                <c:pt idx="5">
                  <c:v>635</c:v>
                </c:pt>
                <c:pt idx="6">
                  <c:v>815</c:v>
                </c:pt>
                <c:pt idx="7">
                  <c:v>2863</c:v>
                </c:pt>
                <c:pt idx="8">
                  <c:v>3909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364-4495-ABED-7D41D4FBB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7841792"/>
        <c:axId val="257892736"/>
      </c:barChart>
      <c:catAx>
        <c:axId val="25784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7892736"/>
        <c:crosses val="autoZero"/>
        <c:auto val="1"/>
        <c:lblAlgn val="ctr"/>
        <c:lblOffset val="100"/>
        <c:noMultiLvlLbl val="0"/>
      </c:catAx>
      <c:valAx>
        <c:axId val="25789273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7841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1B9-42DD-93E8-86E52C25955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1B9-42DD-93E8-86E52C25955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1B9-42DD-93E8-86E52C259550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2205</c:v>
                </c:pt>
                <c:pt idx="1">
                  <c:v>50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B9-42DD-93E8-86E52C2595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8459136"/>
        <c:axId val="258460672"/>
      </c:barChart>
      <c:catAx>
        <c:axId val="25845913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8460672"/>
        <c:crosses val="autoZero"/>
        <c:auto val="1"/>
        <c:lblAlgn val="ctr"/>
        <c:lblOffset val="100"/>
        <c:noMultiLvlLbl val="0"/>
      </c:catAx>
      <c:valAx>
        <c:axId val="258460672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258459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6F0-4CCA-938D-7603674B195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6F0-4CCA-938D-7603674B195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6F0-4CCA-938D-7603674B195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6F0-4CCA-938D-7603674B1950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488</c:v>
                </c:pt>
                <c:pt idx="1">
                  <c:v>0</c:v>
                </c:pt>
                <c:pt idx="2">
                  <c:v>1242</c:v>
                </c:pt>
                <c:pt idx="3">
                  <c:v>492</c:v>
                </c:pt>
                <c:pt idx="4">
                  <c:v>37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F0-4CCA-938D-7603674B19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8738816"/>
        <c:axId val="258756992"/>
      </c:barChart>
      <c:catAx>
        <c:axId val="2587388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8756992"/>
        <c:crosses val="autoZero"/>
        <c:auto val="1"/>
        <c:lblAlgn val="ctr"/>
        <c:lblOffset val="100"/>
        <c:noMultiLvlLbl val="0"/>
      </c:catAx>
      <c:valAx>
        <c:axId val="258756992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873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4632299603996413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49B-4274-BABD-D95F47DE532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49B-4274-BABD-D95F47DE532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49B-4274-BABD-D95F47DE532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9B-4274-BABD-D95F47DE532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</a:t>
                    </a:r>
                    <a:r>
                      <a:rPr lang="ru-RU" sz="900" dirty="0" smtClean="0"/>
                      <a:t> (0,04%)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9B-4274-BABD-D95F47DE532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 </a:t>
                    </a:r>
                    <a:r>
                      <a:rPr lang="ru-RU" sz="900" dirty="0" smtClean="0"/>
                      <a:t>(0,1%)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9B-4274-BABD-D95F47DE532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5</a:t>
                    </a:r>
                    <a:r>
                      <a:rPr lang="ru-RU" sz="900" dirty="0" smtClean="0"/>
                      <a:t> (0,2%)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9B-4274-BABD-D95F47DE532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11 </a:t>
                    </a:r>
                    <a:r>
                      <a:rPr lang="ru-RU" sz="900" dirty="0" smtClean="0"/>
                      <a:t>(0,5%)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9B-4274-BABD-D95F47DE532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68 </a:t>
                    </a:r>
                    <a:r>
                      <a:rPr lang="ru-RU" sz="900" dirty="0" smtClean="0"/>
                      <a:t>(3,0%)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9B-4274-BABD-D95F47DE532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98</a:t>
                    </a:r>
                    <a:r>
                      <a:rPr lang="ru-RU" sz="900" dirty="0" smtClean="0"/>
                      <a:t> (4,3%)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9B-4274-BABD-D95F47DE532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255</a:t>
                    </a:r>
                    <a:r>
                      <a:rPr lang="ru-RU" sz="900" dirty="0" smtClean="0"/>
                      <a:t> (11,3%)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9B-4274-BABD-D95F47DE532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735</a:t>
                    </a:r>
                    <a:r>
                      <a:rPr lang="ru-RU" sz="900" dirty="0" smtClean="0"/>
                      <a:t> (32,5%)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9B-4274-BABD-D95F47DE532D}"/>
                </c:ext>
              </c:extLst>
            </c:dLbl>
            <c:dLbl>
              <c:idx val="8"/>
              <c:layout>
                <c:manualLayout>
                  <c:x val="0"/>
                  <c:y val="9.282594331623971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1084</a:t>
                    </a:r>
                    <a:r>
                      <a:rPr lang="ru-RU" dirty="0" smtClean="0"/>
                      <a:t>(48,0%)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9B-4274-BABD-D95F47DE53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Другие</c:v>
                </c:pt>
                <c:pt idx="1">
                  <c:v>Студенты</c:v>
                </c:pt>
                <c:pt idx="2">
                  <c:v>Администрация</c:v>
                </c:pt>
                <c:pt idx="3">
                  <c:v>Педагоги</c:v>
                </c:pt>
                <c:pt idx="4">
                  <c:v>Ст.школьники</c:v>
                </c:pt>
                <c:pt idx="5">
                  <c:v>Подростки</c:v>
                </c:pt>
                <c:pt idx="6">
                  <c:v>Мл.школьники</c:v>
                </c:pt>
                <c:pt idx="7">
                  <c:v>Родители</c:v>
                </c:pt>
                <c:pt idx="8">
                  <c:v>Дошкольники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11</c:v>
                </c:pt>
                <c:pt idx="4">
                  <c:v>68</c:v>
                </c:pt>
                <c:pt idx="5">
                  <c:v>98</c:v>
                </c:pt>
                <c:pt idx="6">
                  <c:v>255</c:v>
                </c:pt>
                <c:pt idx="7">
                  <c:v>735</c:v>
                </c:pt>
                <c:pt idx="8">
                  <c:v>1084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9B-4274-BABD-D95F47DE5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9153920"/>
        <c:axId val="259155456"/>
      </c:barChart>
      <c:catAx>
        <c:axId val="259153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9155456"/>
        <c:crosses val="autoZero"/>
        <c:auto val="1"/>
        <c:lblAlgn val="ctr"/>
        <c:lblOffset val="100"/>
        <c:noMultiLvlLbl val="0"/>
      </c:catAx>
      <c:valAx>
        <c:axId val="2591554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9153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084-41E9-A030-ECCB6268D85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084-41E9-A030-ECCB6268D85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084-41E9-A030-ECCB6268D85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084-41E9-A030-ECCB6268D850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42</c:v>
                </c:pt>
                <c:pt idx="1">
                  <c:v>67</c:v>
                </c:pt>
                <c:pt idx="2">
                  <c:v>51</c:v>
                </c:pt>
                <c:pt idx="3">
                  <c:v>23</c:v>
                </c:pt>
                <c:pt idx="4">
                  <c:v>289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84-41E9-A030-ECCB6268D8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28018816"/>
        <c:axId val="228180736"/>
      </c:barChart>
      <c:catAx>
        <c:axId val="2280188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28180736"/>
        <c:crosses val="autoZero"/>
        <c:auto val="1"/>
        <c:lblAlgn val="ctr"/>
        <c:lblOffset val="100"/>
        <c:noMultiLvlLbl val="0"/>
      </c:catAx>
      <c:valAx>
        <c:axId val="228180736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2801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F62-4BA2-AF3E-B0E684489B8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F62-4BA2-AF3E-B0E684489B8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F62-4BA2-AF3E-B0E684489B85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866</c:v>
                </c:pt>
                <c:pt idx="1">
                  <c:v>7349</c:v>
                </c:pt>
                <c:pt idx="2">
                  <c:v>149</c:v>
                </c:pt>
                <c:pt idx="3">
                  <c:v>127</c:v>
                </c:pt>
                <c:pt idx="4">
                  <c:v>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62-4BA2-AF3E-B0E684489B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9120128"/>
        <c:axId val="259121920"/>
      </c:barChart>
      <c:catAx>
        <c:axId val="2591201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9121920"/>
        <c:crosses val="autoZero"/>
        <c:auto val="1"/>
        <c:lblAlgn val="ctr"/>
        <c:lblOffset val="100"/>
        <c:noMultiLvlLbl val="0"/>
      </c:catAx>
      <c:valAx>
        <c:axId val="25912192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259120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4EB-41EC-B6CB-D5EC976BDA0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4EB-41EC-B6CB-D5EC976BDA0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4EB-41EC-B6CB-D5EC976BDA0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4EB-41EC-B6CB-D5EC976BDA02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301</c:v>
                </c:pt>
                <c:pt idx="1">
                  <c:v>242</c:v>
                </c:pt>
                <c:pt idx="2">
                  <c:v>1267</c:v>
                </c:pt>
                <c:pt idx="3">
                  <c:v>1118</c:v>
                </c:pt>
                <c:pt idx="4">
                  <c:v>5428</c:v>
                </c:pt>
                <c:pt idx="5">
                  <c:v>352</c:v>
                </c:pt>
                <c:pt idx="6">
                  <c:v>0</c:v>
                </c:pt>
                <c:pt idx="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EB-41EC-B6CB-D5EC976BDA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8920832"/>
        <c:axId val="258922368"/>
      </c:barChart>
      <c:catAx>
        <c:axId val="25892083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8922368"/>
        <c:crosses val="autoZero"/>
        <c:auto val="1"/>
        <c:lblAlgn val="ctr"/>
        <c:lblOffset val="100"/>
        <c:noMultiLvlLbl val="0"/>
      </c:catAx>
      <c:valAx>
        <c:axId val="258922368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8920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4632299603996413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F4B-4075-A6A3-BE721A98489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F4B-4075-A6A3-BE721A98489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F4B-4075-A6A3-BE721A98489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F4B-4075-A6A3-BE721A98489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</a:t>
                    </a:r>
                    <a:r>
                      <a:rPr lang="ru-RU" sz="900" dirty="0" smtClean="0"/>
                      <a:t> (0,03%)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4B-4075-A6A3-BE721A9848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44 </a:t>
                    </a:r>
                    <a:r>
                      <a:rPr lang="ru-RU" sz="900" dirty="0" smtClean="0"/>
                      <a:t>(0,5%)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4B-4075-A6A3-BE721A9848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386</a:t>
                    </a:r>
                    <a:r>
                      <a:rPr lang="ru-RU" sz="900" dirty="0" smtClean="0"/>
                      <a:t> (4,4%)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4B-4075-A6A3-BE721A9848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404 </a:t>
                    </a:r>
                    <a:r>
                      <a:rPr lang="ru-RU" sz="900" dirty="0" smtClean="0"/>
                      <a:t>(4,6%)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4B-4075-A6A3-BE721A98489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428 </a:t>
                    </a:r>
                    <a:r>
                      <a:rPr lang="ru-RU" sz="900" dirty="0" smtClean="0"/>
                      <a:t>(4,9%)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4B-4075-A6A3-BE721A98489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452</a:t>
                    </a:r>
                    <a:r>
                      <a:rPr lang="ru-RU" sz="900" dirty="0" smtClean="0"/>
                      <a:t> (5,1%)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4B-4075-A6A3-BE721A98489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602</a:t>
                    </a:r>
                    <a:r>
                      <a:rPr lang="ru-RU" sz="900" dirty="0" smtClean="0"/>
                      <a:t> (6,8%)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4B-4075-A6A3-BE721A98489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975</a:t>
                    </a:r>
                    <a:r>
                      <a:rPr lang="ru-RU" sz="900" dirty="0" smtClean="0"/>
                      <a:t> (11,1%)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4B-4075-A6A3-BE721A984897}"/>
                </c:ext>
              </c:extLst>
            </c:dLbl>
            <c:dLbl>
              <c:idx val="8"/>
              <c:layout>
                <c:manualLayout>
                  <c:x val="0"/>
                  <c:y val="9.282594331623971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55514</a:t>
                    </a:r>
                    <a:r>
                      <a:rPr lang="ru-RU" dirty="0" smtClean="0"/>
                      <a:t>(62,6%)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4B-4075-A6A3-BE721A9848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Студенты</c:v>
                </c:pt>
                <c:pt idx="1">
                  <c:v>Администрация</c:v>
                </c:pt>
                <c:pt idx="2">
                  <c:v>Педагоги</c:v>
                </c:pt>
                <c:pt idx="3">
                  <c:v>Другие</c:v>
                </c:pt>
                <c:pt idx="4">
                  <c:v>Подростки</c:v>
                </c:pt>
                <c:pt idx="5">
                  <c:v>Ст.школьники</c:v>
                </c:pt>
                <c:pt idx="6">
                  <c:v>Мл.школьники</c:v>
                </c:pt>
                <c:pt idx="7">
                  <c:v>Родители</c:v>
                </c:pt>
                <c:pt idx="8">
                  <c:v>Дошкольники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3</c:v>
                </c:pt>
                <c:pt idx="1">
                  <c:v>44</c:v>
                </c:pt>
                <c:pt idx="2">
                  <c:v>386</c:v>
                </c:pt>
                <c:pt idx="3">
                  <c:v>404</c:v>
                </c:pt>
                <c:pt idx="4">
                  <c:v>428</c:v>
                </c:pt>
                <c:pt idx="5">
                  <c:v>452</c:v>
                </c:pt>
                <c:pt idx="6">
                  <c:v>602</c:v>
                </c:pt>
                <c:pt idx="7">
                  <c:v>975</c:v>
                </c:pt>
                <c:pt idx="8">
                  <c:v>5514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F4B-4075-A6A3-BE721A984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8827776"/>
        <c:axId val="258829312"/>
      </c:barChart>
      <c:catAx>
        <c:axId val="258827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8829312"/>
        <c:crosses val="autoZero"/>
        <c:auto val="1"/>
        <c:lblAlgn val="ctr"/>
        <c:lblOffset val="100"/>
        <c:noMultiLvlLbl val="0"/>
      </c:catAx>
      <c:valAx>
        <c:axId val="25882931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882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619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112-41D1-A2B4-5BB9F01609F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112-41D1-A2B4-5BB9F01609F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112-41D1-A2B4-5BB9F01609FA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ПСИХОЛОГИЧЕСКОЕ СОПРОВОЖДЕНИЕ УЧЕБНОЙ ДЕЯТЕЛЬНОСТИ</c:v>
                </c:pt>
                <c:pt idx="1">
                  <c:v>ПСИХОЛОГИЧЕСКОЕ СОПРОВОЖДЕНИЕ ВОСПИТАТЕЛЬНОЙ ДЕЯТЕЛЬНОСТИ, РАЗВИТИЯ ЛИЧНОСТИ ОБУЧАЮЩИХСЯ (ВОСПИТАННИКОВ), ИХ СОЦИАЛИЗАЦИИ</c:v>
                </c:pt>
                <c:pt idx="2">
                  <c:v>ПСИХОЛОГИЧЕСКОЕ СОПРОВОЖДЕНИЕ ПЕРЕХОДА НА НОВЫЙ ОБРАЗОВАТЕЛЬНЫЙ УРОВЕНЬ И АДАПТАЦИИ</c:v>
                </c:pt>
                <c:pt idx="3">
                  <c:v>ПСИХОЛОГИЧЕСКОЕ СОПРОВОЖДЕНИЕ ДЕЯТЕЛЬНОСТИ ПО СОХРАНЕНИЮ И УКРЕПЛЕНИЮ ЗДОРОВЬЯ ОБУЧАЮЩИХСЯ (ВОСПИТАННИКОВ)</c:v>
                </c:pt>
                <c:pt idx="4">
                  <c:v>ПСИХОЛОГИЧЕСКОЕ СОПРОВОЖДЕНИЕ ПРОФ.САМООПРЕДЕЛЕНИЯ, ПРЕДПРОФИЛЬНОЙ ПОДГОТОВКИ И ПРОФИЛЬНОГО ОБУЧЕНИЯ ОБУЧАЮЩИХСЯ (ВОСПИТАННИКОВ)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448</c:v>
                </c:pt>
                <c:pt idx="1">
                  <c:v>3071</c:v>
                </c:pt>
                <c:pt idx="2">
                  <c:v>976</c:v>
                </c:pt>
                <c:pt idx="3">
                  <c:v>181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12-41D1-A2B4-5BB9F01609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58511616"/>
        <c:axId val="258513152"/>
      </c:barChart>
      <c:catAx>
        <c:axId val="2585116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8513152"/>
        <c:crosses val="autoZero"/>
        <c:auto val="1"/>
        <c:lblAlgn val="ctr"/>
        <c:lblOffset val="100"/>
        <c:noMultiLvlLbl val="0"/>
      </c:catAx>
      <c:valAx>
        <c:axId val="258513152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25851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E9CB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110-4A3A-8C1C-63B06BAE02C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110-4A3A-8C1C-63B06BAE02C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110-4A3A-8C1C-63B06BAE02C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110-4A3A-8C1C-63B06BAE02CA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ПСИХОЛОГИЧЕСКОЕ ПРОСВЕЩЕНИЕ</c:v>
                </c:pt>
                <c:pt idx="1">
                  <c:v>ПСИХОЛОГИЧЕСКАЯ ПРОФИЛАКТИКА</c:v>
                </c:pt>
                <c:pt idx="2">
                  <c:v>ПСИХОЛОГИЧЕСКАЯ ДИАГНОСТИКА</c:v>
                </c:pt>
                <c:pt idx="3">
                  <c:v>ПСИХОЛОГИЧЕСКОЕ КОНСУЛЬТИРОВАНИЕ</c:v>
                </c:pt>
                <c:pt idx="4">
                  <c:v>ПСИХОЛОГИЧЕСКАЯ КОРРЕКЦИЯ И РАЗВИТИЕ</c:v>
                </c:pt>
                <c:pt idx="5">
                  <c:v>СОЦИАЛЬНО-ПСИХОЛОГИЧЕСКИЙ МОНИТОРИНГ</c:v>
                </c:pt>
                <c:pt idx="6">
                  <c:v>СОЦИАЛЬНО-ПСИХОЛОГИЧЕСКОЕ ПРОЕКТИРОВАНИЕ</c:v>
                </c:pt>
                <c:pt idx="7">
                  <c:v>СОЦИАЛЬНО-ПСИХОЛОГИЧЕСКАЯ ЭКСПЕРТИЗА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103</c:v>
                </c:pt>
                <c:pt idx="1">
                  <c:v>643</c:v>
                </c:pt>
                <c:pt idx="2">
                  <c:v>1293</c:v>
                </c:pt>
                <c:pt idx="3">
                  <c:v>1466</c:v>
                </c:pt>
                <c:pt idx="4">
                  <c:v>1228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10-4A3A-8C1C-63B06BAE02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56"/>
        <c:axId val="258537344"/>
        <c:axId val="258538880"/>
      </c:barChart>
      <c:catAx>
        <c:axId val="25853734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58538880"/>
        <c:crosses val="autoZero"/>
        <c:auto val="1"/>
        <c:lblAlgn val="ctr"/>
        <c:lblOffset val="100"/>
        <c:noMultiLvlLbl val="0"/>
      </c:catAx>
      <c:valAx>
        <c:axId val="258538880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258537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73604435540905"/>
          <c:y val="0.10210853764786369"/>
          <c:w val="0.66487756931696318"/>
          <c:h val="0.79578292470427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E334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E5F-4955-98CF-D9E1AA03747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E5F-4955-98CF-D9E1AA03747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E5F-4955-98CF-D9E1AA03747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E5F-4955-98CF-D9E1AA03747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2</a:t>
                    </a:r>
                    <a:r>
                      <a:rPr lang="ru-RU" sz="900" dirty="0" smtClean="0"/>
                      <a:t> (0,04%)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5F-4955-98CF-D9E1AA0374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41 </a:t>
                    </a:r>
                    <a:r>
                      <a:rPr lang="ru-RU" sz="900" dirty="0" smtClean="0"/>
                      <a:t>(0,9%)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5F-4955-98CF-D9E1AA03747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71</a:t>
                    </a:r>
                    <a:r>
                      <a:rPr lang="ru-RU" sz="900" dirty="0" smtClean="0"/>
                      <a:t> (1,5%)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5F-4955-98CF-D9E1AA03747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166 </a:t>
                    </a:r>
                    <a:r>
                      <a:rPr lang="ru-RU" sz="900" dirty="0" smtClean="0"/>
                      <a:t>(3,5%)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5F-4955-98CF-D9E1AA03747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706 </a:t>
                    </a:r>
                    <a:r>
                      <a:rPr lang="ru-RU" sz="900" dirty="0" smtClean="0"/>
                      <a:t>(14,9%)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5F-4955-98CF-D9E1AA03747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971</a:t>
                    </a:r>
                    <a:r>
                      <a:rPr lang="ru-RU" sz="900" dirty="0" smtClean="0"/>
                      <a:t> (20,5%)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5F-4955-98CF-D9E1AA03747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1311</a:t>
                    </a:r>
                    <a:r>
                      <a:rPr lang="ru-RU" sz="900" dirty="0" smtClean="0"/>
                      <a:t> (27,7%)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5F-4955-98CF-D9E1AA03747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900" dirty="0" smtClean="0">
                        <a:solidFill>
                          <a:srgbClr val="911C62"/>
                        </a:solidFill>
                      </a:rPr>
                      <a:t>1465</a:t>
                    </a:r>
                    <a:r>
                      <a:rPr lang="ru-RU" sz="900" dirty="0" smtClean="0"/>
                      <a:t> (31,0%)</a:t>
                    </a:r>
                    <a:endParaRPr lang="en-US" sz="9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5F-4955-98CF-D9E1AA03747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E3346"/>
                        </a:solidFill>
                      </a:rPr>
                      <a:t>6045</a:t>
                    </a:r>
                    <a:r>
                      <a:rPr lang="ru-RU" dirty="0" smtClean="0"/>
                      <a:t> (49,1%)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5F-4955-98CF-D9E1AA0374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Администрация</c:v>
                </c:pt>
                <c:pt idx="1">
                  <c:v>Педагоги</c:v>
                </c:pt>
                <c:pt idx="2">
                  <c:v>Другие</c:v>
                </c:pt>
                <c:pt idx="3">
                  <c:v>Ст.школьники</c:v>
                </c:pt>
                <c:pt idx="4">
                  <c:v>Подростки</c:v>
                </c:pt>
                <c:pt idx="5">
                  <c:v>Мл.школьники</c:v>
                </c:pt>
                <c:pt idx="6">
                  <c:v>Родители</c:v>
                </c:pt>
                <c:pt idx="7">
                  <c:v>Дошкольники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2</c:v>
                </c:pt>
                <c:pt idx="1">
                  <c:v>41</c:v>
                </c:pt>
                <c:pt idx="2">
                  <c:v>71</c:v>
                </c:pt>
                <c:pt idx="3">
                  <c:v>166</c:v>
                </c:pt>
                <c:pt idx="4">
                  <c:v>706</c:v>
                </c:pt>
                <c:pt idx="5">
                  <c:v>971</c:v>
                </c:pt>
                <c:pt idx="6">
                  <c:v>1311</c:v>
                </c:pt>
                <c:pt idx="7">
                  <c:v>1465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E5F-4955-98CF-D9E1AA037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58591744"/>
        <c:axId val="258626304"/>
      </c:barChart>
      <c:catAx>
        <c:axId val="25859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lnSpc>
                <a:spcPts val="800"/>
              </a:lnSpc>
              <a:defRPr sz="800" cap="all" baseline="0">
                <a:solidFill>
                  <a:srgbClr val="DE3346"/>
                </a:solidFill>
              </a:defRPr>
            </a:pPr>
            <a:endParaRPr lang="ru-RU"/>
          </a:p>
        </c:txPr>
        <c:crossAx val="258626304"/>
        <c:crosses val="autoZero"/>
        <c:auto val="1"/>
        <c:lblAlgn val="ctr"/>
        <c:lblOffset val="100"/>
        <c:noMultiLvlLbl val="0"/>
      </c:catAx>
      <c:valAx>
        <c:axId val="25862630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5859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2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92E7F-CA89-4F23-A06C-17E8AC5DB3A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1525" y="744538"/>
            <a:ext cx="52657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14875"/>
            <a:ext cx="5446712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16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2816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928F-9E03-41CE-8044-8B667141F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1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67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F928F-9E03-41CE-8044-8B667141FA6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8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4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2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0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4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8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7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5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411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82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23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364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05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047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888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72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4"/>
            <a:ext cx="4724775" cy="70536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119" indent="0">
              <a:buNone/>
              <a:defRPr sz="2600" b="1"/>
            </a:lvl2pPr>
            <a:lvl3pPr marL="1168237" indent="0">
              <a:buNone/>
              <a:defRPr sz="2300" b="1"/>
            </a:lvl3pPr>
            <a:lvl4pPr marL="1752356" indent="0">
              <a:buNone/>
              <a:defRPr sz="2000" b="1"/>
            </a:lvl4pPr>
            <a:lvl5pPr marL="2336475" indent="0">
              <a:buNone/>
              <a:defRPr sz="2000" b="1"/>
            </a:lvl5pPr>
            <a:lvl6pPr marL="2920594" indent="0">
              <a:buNone/>
              <a:defRPr sz="2000" b="1"/>
            </a:lvl6pPr>
            <a:lvl7pPr marL="3504712" indent="0">
              <a:buNone/>
              <a:defRPr sz="2000" b="1"/>
            </a:lvl7pPr>
            <a:lvl8pPr marL="4088831" indent="0">
              <a:buNone/>
              <a:defRPr sz="2000" b="1"/>
            </a:lvl8pPr>
            <a:lvl9pPr marL="4672950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0"/>
            <a:ext cx="4724775" cy="435647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4"/>
            <a:ext cx="4726631" cy="705368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119" indent="0">
              <a:buNone/>
              <a:defRPr sz="2600" b="1"/>
            </a:lvl2pPr>
            <a:lvl3pPr marL="1168237" indent="0">
              <a:buNone/>
              <a:defRPr sz="2300" b="1"/>
            </a:lvl3pPr>
            <a:lvl4pPr marL="1752356" indent="0">
              <a:buNone/>
              <a:defRPr sz="2000" b="1"/>
            </a:lvl4pPr>
            <a:lvl5pPr marL="2336475" indent="0">
              <a:buNone/>
              <a:defRPr sz="2000" b="1"/>
            </a:lvl5pPr>
            <a:lvl6pPr marL="2920594" indent="0">
              <a:buNone/>
              <a:defRPr sz="2000" b="1"/>
            </a:lvl6pPr>
            <a:lvl7pPr marL="3504712" indent="0">
              <a:buNone/>
              <a:defRPr sz="2000" b="1"/>
            </a:lvl7pPr>
            <a:lvl8pPr marL="4088831" indent="0">
              <a:buNone/>
              <a:defRPr sz="2000" b="1"/>
            </a:lvl8pPr>
            <a:lvl9pPr marL="4672950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1" y="2397900"/>
            <a:ext cx="4726631" cy="435647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49"/>
            <a:ext cx="3518055" cy="12812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9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7"/>
            <a:ext cx="3518055" cy="5172114"/>
          </a:xfrm>
        </p:spPr>
        <p:txBody>
          <a:bodyPr/>
          <a:lstStyle>
            <a:lvl1pPr marL="0" indent="0">
              <a:buNone/>
              <a:defRPr sz="1800"/>
            </a:lvl1pPr>
            <a:lvl2pPr marL="584119" indent="0">
              <a:buNone/>
              <a:defRPr sz="1500"/>
            </a:lvl2pPr>
            <a:lvl3pPr marL="1168237" indent="0">
              <a:buNone/>
              <a:defRPr sz="1300"/>
            </a:lvl3pPr>
            <a:lvl4pPr marL="1752356" indent="0">
              <a:buNone/>
              <a:defRPr sz="1100"/>
            </a:lvl4pPr>
            <a:lvl5pPr marL="2336475" indent="0">
              <a:buNone/>
              <a:defRPr sz="1100"/>
            </a:lvl5pPr>
            <a:lvl6pPr marL="2920594" indent="0">
              <a:buNone/>
              <a:defRPr sz="1100"/>
            </a:lvl6pPr>
            <a:lvl7pPr marL="3504712" indent="0">
              <a:buNone/>
              <a:defRPr sz="1100"/>
            </a:lvl7pPr>
            <a:lvl8pPr marL="4088831" indent="0">
              <a:buNone/>
              <a:defRPr sz="1100"/>
            </a:lvl8pPr>
            <a:lvl9pPr marL="467295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6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/>
          <a:lstStyle>
            <a:lvl1pPr marL="0" indent="0">
              <a:buNone/>
              <a:defRPr sz="4100"/>
            </a:lvl1pPr>
            <a:lvl2pPr marL="584119" indent="0">
              <a:buNone/>
              <a:defRPr sz="3600"/>
            </a:lvl2pPr>
            <a:lvl3pPr marL="1168237" indent="0">
              <a:buNone/>
              <a:defRPr sz="3100"/>
            </a:lvl3pPr>
            <a:lvl4pPr marL="1752356" indent="0">
              <a:buNone/>
              <a:defRPr sz="2600"/>
            </a:lvl4pPr>
            <a:lvl5pPr marL="2336475" indent="0">
              <a:buNone/>
              <a:defRPr sz="2600"/>
            </a:lvl5pPr>
            <a:lvl6pPr marL="2920594" indent="0">
              <a:buNone/>
              <a:defRPr sz="2600"/>
            </a:lvl6pPr>
            <a:lvl7pPr marL="3504712" indent="0">
              <a:buNone/>
              <a:defRPr sz="2600"/>
            </a:lvl7pPr>
            <a:lvl8pPr marL="4088831" indent="0">
              <a:buNone/>
              <a:defRPr sz="2600"/>
            </a:lvl8pPr>
            <a:lvl9pPr marL="4672950" indent="0">
              <a:buNone/>
              <a:defRPr sz="2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800"/>
            </a:lvl1pPr>
            <a:lvl2pPr marL="584119" indent="0">
              <a:buNone/>
              <a:defRPr sz="1500"/>
            </a:lvl2pPr>
            <a:lvl3pPr marL="1168237" indent="0">
              <a:buNone/>
              <a:defRPr sz="1300"/>
            </a:lvl3pPr>
            <a:lvl4pPr marL="1752356" indent="0">
              <a:buNone/>
              <a:defRPr sz="1100"/>
            </a:lvl4pPr>
            <a:lvl5pPr marL="2336475" indent="0">
              <a:buNone/>
              <a:defRPr sz="1100"/>
            </a:lvl5pPr>
            <a:lvl6pPr marL="2920594" indent="0">
              <a:buNone/>
              <a:defRPr sz="1100"/>
            </a:lvl6pPr>
            <a:lvl7pPr marL="3504712" indent="0">
              <a:buNone/>
              <a:defRPr sz="1100"/>
            </a:lvl7pPr>
            <a:lvl8pPr marL="4088831" indent="0">
              <a:buNone/>
              <a:defRPr sz="1100"/>
            </a:lvl8pPr>
            <a:lvl9pPr marL="467295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16824" tIns="58412" rIns="116824" bIns="584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116824" tIns="58412" rIns="116824" bIns="584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8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8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8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68237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089" indent="-438089" algn="l" defTabSz="116823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9193" indent="-365074" algn="l" defTabSz="1168237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0297" indent="-292059" algn="l" defTabSz="116823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4416" indent="-292059" algn="l" defTabSz="1168237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8534" indent="-292059" algn="l" defTabSz="1168237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2653" indent="-292059" algn="l" defTabSz="116823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772" indent="-292059" algn="l" defTabSz="116823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90" indent="-292059" algn="l" defTabSz="116823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5009" indent="-292059" algn="l" defTabSz="116823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682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119" algn="l" defTabSz="11682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237" algn="l" defTabSz="11682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356" algn="l" defTabSz="11682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475" algn="l" defTabSz="11682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594" algn="l" defTabSz="11682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712" algn="l" defTabSz="11682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831" algn="l" defTabSz="11682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950" algn="l" defTabSz="116823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3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4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4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4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5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1.xml"/><Relationship Id="rId5" Type="http://schemas.openxmlformats.org/officeDocument/2006/relationships/chart" Target="../charts/chart50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5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4.xml"/><Relationship Id="rId5" Type="http://schemas.openxmlformats.org/officeDocument/2006/relationships/chart" Target="../charts/chart53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5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7.xml"/><Relationship Id="rId5" Type="http://schemas.openxmlformats.org/officeDocument/2006/relationships/chart" Target="../charts/chart56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6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0.xml"/><Relationship Id="rId5" Type="http://schemas.openxmlformats.org/officeDocument/2006/relationships/chart" Target="../charts/chart59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6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3.xml"/><Relationship Id="rId5" Type="http://schemas.openxmlformats.org/officeDocument/2006/relationships/chart" Target="../charts/chart6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6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7.xml"/><Relationship Id="rId5" Type="http://schemas.openxmlformats.org/officeDocument/2006/relationships/chart" Target="../charts/chart6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7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0.xml"/><Relationship Id="rId5" Type="http://schemas.openxmlformats.org/officeDocument/2006/relationships/chart" Target="../charts/chart69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7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3.xml"/><Relationship Id="rId5" Type="http://schemas.openxmlformats.org/officeDocument/2006/relationships/chart" Target="../charts/chart72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7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6.xml"/><Relationship Id="rId5" Type="http://schemas.openxmlformats.org/officeDocument/2006/relationships/chart" Target="../charts/chart75.xm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8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9.xml"/><Relationship Id="rId5" Type="http://schemas.openxmlformats.org/officeDocument/2006/relationships/chart" Target="../charts/chart78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8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2.xml"/><Relationship Id="rId5" Type="http://schemas.openxmlformats.org/officeDocument/2006/relationships/chart" Target="../charts/chart81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8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5.xml"/><Relationship Id="rId5" Type="http://schemas.openxmlformats.org/officeDocument/2006/relationships/chart" Target="../charts/chart84.xml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8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8.xml"/><Relationship Id="rId5" Type="http://schemas.openxmlformats.org/officeDocument/2006/relationships/chart" Target="../charts/chart87.xml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9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1.xml"/><Relationship Id="rId5" Type="http://schemas.openxmlformats.org/officeDocument/2006/relationships/chart" Target="../charts/chart90.xml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9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4.xml"/><Relationship Id="rId5" Type="http://schemas.openxmlformats.org/officeDocument/2006/relationships/chart" Target="../charts/chart93.xml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05" y="2454991"/>
            <a:ext cx="664295" cy="6513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408"/>
            <a:ext cx="9163124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180" y="1620391"/>
            <a:ext cx="7972888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pPr>
              <a:lnSpc>
                <a:spcPts val="3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ОСНОВНЫЕ РЕЗУЛЬТАТЫ ДЕЯТЕЛЬНОСТИ</a:t>
            </a:r>
          </a:p>
          <a:p>
            <a:pPr>
              <a:lnSpc>
                <a:spcPts val="3000"/>
              </a:lnSpc>
            </a:pPr>
            <a:r>
              <a:rPr lang="ru-RU" sz="2600" dirty="0" smtClean="0">
                <a:solidFill>
                  <a:srgbClr val="F5C14B"/>
                </a:solidFill>
              </a:rPr>
              <a:t>СЛУЖБЫ ПРАКТИЧЕСКОЙ ПСИХОЛОГИИ ОБРАЗОВАНИЯ</a:t>
            </a:r>
          </a:p>
          <a:p>
            <a:pPr>
              <a:lnSpc>
                <a:spcPts val="3000"/>
              </a:lnSpc>
            </a:pPr>
            <a:r>
              <a:rPr lang="ru-RU" sz="2600" dirty="0" smtClean="0">
                <a:solidFill>
                  <a:srgbClr val="F5C14B"/>
                </a:solidFill>
              </a:rPr>
              <a:t>ЯРОСЛАВСКОЙ ОБЛАСТИ</a:t>
            </a:r>
          </a:p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ЗА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2017-2018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УЧЕБНЫЙ ГОД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2284" y="3618612"/>
            <a:ext cx="31333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156193"/>
                </a:solidFill>
              </a:rPr>
              <a:t>АНАЛИТИЧЕСКАЯ </a:t>
            </a:r>
            <a:r>
              <a:rPr lang="ru-RU" sz="2000" dirty="0" smtClean="0">
                <a:solidFill>
                  <a:srgbClr val="156193"/>
                </a:solidFill>
              </a:rPr>
              <a:t>СПРАВКА</a:t>
            </a:r>
          </a:p>
          <a:p>
            <a:endParaRPr lang="ru-RU" sz="2000" dirty="0" smtClean="0">
              <a:solidFill>
                <a:srgbClr val="15619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6140" y="717386"/>
            <a:ext cx="9577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156193"/>
                </a:solidFill>
              </a:rPr>
              <a:t>ДЕПАРТАМЕНТ ОБРАЗОВАНИЯ ЯРОСЛАВСКОЙ ОБЛАСТИ</a:t>
            </a:r>
          </a:p>
          <a:p>
            <a:pPr algn="ctr"/>
            <a:endParaRPr lang="ru-RU" sz="1200" dirty="0">
              <a:solidFill>
                <a:srgbClr val="156193"/>
              </a:solidFill>
            </a:endParaRPr>
          </a:p>
          <a:p>
            <a:pPr algn="ctr"/>
            <a:r>
              <a:rPr lang="ru-RU" sz="1200" dirty="0">
                <a:solidFill>
                  <a:srgbClr val="156193"/>
                </a:solidFill>
              </a:rPr>
              <a:t>ГУ ЯО «ЦЕНТР ПРОФЕССИОНАЛЬНОЙ ОРИЕНТАЦИИ И ПСИХОЛОГИЧЕСКОЙ ПОДДЕРЖКИ «РЕСУРС»</a:t>
            </a:r>
          </a:p>
          <a:p>
            <a:pPr algn="ctr"/>
            <a:r>
              <a:rPr lang="ru-RU" sz="1000" i="1" dirty="0">
                <a:solidFill>
                  <a:srgbClr val="156193"/>
                </a:solidFill>
              </a:rPr>
              <a:t>ИНФОРМАЦИОННО-МЕТОДИЧЕСКИЙ ОТДЕЛ</a:t>
            </a:r>
          </a:p>
        </p:txBody>
      </p:sp>
      <p:sp>
        <p:nvSpPr>
          <p:cNvPr id="6" name="Овал 5"/>
          <p:cNvSpPr/>
          <p:nvPr/>
        </p:nvSpPr>
        <p:spPr>
          <a:xfrm>
            <a:off x="2646400" y="5384471"/>
            <a:ext cx="1080120" cy="1080120"/>
          </a:xfrm>
          <a:prstGeom prst="ellipse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0" y="6660951"/>
            <a:ext cx="4266580" cy="1330"/>
          </a:xfrm>
          <a:prstGeom prst="line">
            <a:avLst/>
          </a:prstGeom>
          <a:ln w="28575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114452" y="6372919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186460" y="6518265"/>
            <a:ext cx="0" cy="144016"/>
          </a:xfrm>
          <a:prstGeom prst="line">
            <a:avLst/>
          </a:prstGeom>
          <a:ln w="38100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806640" y="5384471"/>
            <a:ext cx="1080120" cy="1080120"/>
          </a:xfrm>
          <a:prstGeom prst="ellipse">
            <a:avLst/>
          </a:prstGeom>
          <a:solidFill>
            <a:srgbClr val="DE3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66580" y="6660951"/>
            <a:ext cx="2160240" cy="0"/>
          </a:xfrm>
          <a:prstGeom prst="line">
            <a:avLst/>
          </a:prstGeom>
          <a:ln w="28575">
            <a:solidFill>
              <a:srgbClr val="DE3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274692" y="6372919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DE3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346700" y="6518265"/>
            <a:ext cx="0" cy="144016"/>
          </a:xfrm>
          <a:prstGeom prst="line">
            <a:avLst/>
          </a:prstGeom>
          <a:ln w="38100">
            <a:solidFill>
              <a:srgbClr val="DE3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966880" y="5384471"/>
            <a:ext cx="1080120" cy="1080120"/>
          </a:xfrm>
          <a:prstGeom prst="ellipse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426820" y="6660951"/>
            <a:ext cx="4266580" cy="0"/>
          </a:xfrm>
          <a:prstGeom prst="line">
            <a:avLst/>
          </a:prstGeom>
          <a:ln w="28575">
            <a:solidFill>
              <a:srgbClr val="156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7434932" y="6372919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06940" y="6518265"/>
            <a:ext cx="0" cy="144016"/>
          </a:xfrm>
          <a:prstGeom prst="line">
            <a:avLst/>
          </a:prstGeom>
          <a:ln w="38100">
            <a:solidFill>
              <a:srgbClr val="156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Администратор\Desktop\справка\люд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93" y="5726808"/>
            <a:ext cx="519138" cy="4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Администратор\Desktop\справка\graph-5_icon-icons.com_580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98" y="5659328"/>
            <a:ext cx="569575" cy="56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Администратор\Desktop\справка\докумен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10" y="5697189"/>
            <a:ext cx="505682" cy="50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39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07804" y="1836415"/>
            <a:ext cx="2980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1E9CB2"/>
                </a:solidFill>
              </a:rPr>
              <a:t>ОБОБЩЕННЫЕ ТРУДОВЫЕ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0156" y="2595166"/>
            <a:ext cx="39336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100" dirty="0"/>
              <a:t>Психолого-педагогическое </a:t>
            </a:r>
            <a:br>
              <a:rPr lang="ru-RU" sz="1100" dirty="0"/>
            </a:br>
            <a:r>
              <a:rPr lang="ru-RU" sz="1100" dirty="0"/>
              <a:t>сопровождение образовательного процесса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в </a:t>
            </a:r>
            <a:r>
              <a:rPr lang="ru-RU" sz="1100" dirty="0"/>
              <a:t>образовательных организациях общего, профессионального и дополнительного образования, сопровождение основных и дополнительных образовательных программ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45710" y="2587615"/>
            <a:ext cx="53801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dirty="0"/>
              <a:t>Оказание психолого-педагогической помощи </a:t>
            </a:r>
            <a:r>
              <a:rPr lang="ru-RU" sz="1100" dirty="0" smtClean="0"/>
              <a:t>лицам с </a:t>
            </a:r>
            <a:r>
              <a:rPr lang="ru-RU" sz="1100" dirty="0"/>
              <a:t>ограниченными возможностями здоровья, испытывающим трудности в освоении основных общеобразовательных программ, развитии и социальной адаптации, в том числе несовершеннолетним обучающимся, признанным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являющимся потерпевшими или свидетелями преступления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3919498" y="2118160"/>
            <a:ext cx="432000" cy="432000"/>
          </a:xfrm>
          <a:prstGeom prst="ellipse">
            <a:avLst/>
          </a:prstGeom>
          <a:noFill/>
          <a:ln w="7620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11C62"/>
                </a:solidFill>
              </a:rPr>
              <a:t>А</a:t>
            </a:r>
            <a:endParaRPr lang="ru-RU" sz="2400" dirty="0">
              <a:solidFill>
                <a:srgbClr val="911C62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50156" y="2550008"/>
            <a:ext cx="3681944" cy="0"/>
          </a:xfrm>
          <a:prstGeom prst="line">
            <a:avLst/>
          </a:prstGeom>
          <a:ln w="76200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842692" y="2127254"/>
            <a:ext cx="432000" cy="432000"/>
          </a:xfrm>
          <a:prstGeom prst="ellipse">
            <a:avLst/>
          </a:prstGeom>
          <a:noFill/>
          <a:ln w="7620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11C62"/>
                </a:solidFill>
              </a:rPr>
              <a:t>Б</a:t>
            </a:r>
            <a:endParaRPr lang="ru-RU" sz="2400" dirty="0">
              <a:solidFill>
                <a:srgbClr val="911C62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060616" y="2559102"/>
            <a:ext cx="4822588" cy="0"/>
          </a:xfrm>
          <a:prstGeom prst="line">
            <a:avLst/>
          </a:prstGeom>
          <a:ln w="76200">
            <a:solidFill>
              <a:srgbClr val="156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0156" y="512025"/>
            <a:ext cx="3637340" cy="964350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ПРОФСТАНДАРТ ПЕДАГОГА-ПСИХОЛОГА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941196" y="3878310"/>
            <a:ext cx="3024000" cy="45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Психолого-педагогическое и методическое сопровождение реализации основных и дополнительных образовательных программ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941196" y="4346223"/>
            <a:ext cx="3024000" cy="477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Психологическая экспертиза (оценка) комфортности и безопасности образовательной среды образовательных организаций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941196" y="4833798"/>
            <a:ext cx="3024000" cy="352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Психологическое консультирование субъектов образовательного процесса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97180" y="5213503"/>
            <a:ext cx="3168016" cy="5204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Коррекционно-развивающая работа с детьми 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и обучающимися, в том числе работа 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по восстановлению и реабилитации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229228" y="5707446"/>
            <a:ext cx="2735968" cy="359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Психологическая диагностика детей </a:t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и обучающихся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941196" y="6115070"/>
            <a:ext cx="30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Психологическое просвещение субъектов образовательного процесса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725172" y="6419445"/>
            <a:ext cx="3240024" cy="76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Психопрофилактика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(профессиональная деятельность, направленная на сохранение и укрепление психологического здоровья обучающихся в процессе обучения и воспитания в образовательных организациях) </a:t>
            </a:r>
          </a:p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941052" y="395035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911C62"/>
                </a:solidFill>
              </a:rPr>
              <a:t>А1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941052" y="442487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911C62"/>
                </a:solidFill>
              </a:rPr>
              <a:t>А2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941052" y="4852495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911C62"/>
                </a:solidFill>
              </a:rPr>
              <a:t>А3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941052" y="527567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911C62"/>
                </a:solidFill>
              </a:rPr>
              <a:t>А4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941052" y="5707446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911C62"/>
                </a:solidFill>
              </a:rPr>
              <a:t>А5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941052" y="6113182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911C62"/>
                </a:solidFill>
              </a:rPr>
              <a:t>А6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941052" y="6530781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911C62"/>
                </a:solidFill>
              </a:rPr>
              <a:t>А7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498836" y="3867918"/>
            <a:ext cx="4926974" cy="742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Психологическое просвещение субъектов образовательного процесса в области работы по поддержке лиц с ограниченными возможностями здоровья, детей и обучающихся, испытывающих трудности в освоении основных общеобразовательных программ, развитии и социальной адаптации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5498836" y="4431821"/>
            <a:ext cx="4926974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Психологическая профилактика нарушений поведения и отклонений в развитии лиц с ограниченными возможностями здоровья, детей и обучающихся, испытывающих трудности в освоении основных общеобразовательных программ, развитии и социальной адаптации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5498836" y="4978389"/>
            <a:ext cx="4926974" cy="638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Психологическое консультирование лиц с ограниченными возможностями здоровья и обучающихся, испытывающих трудности в освоении основных общеобразовательных программ, развитии и социальной адаптации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5498836" y="5399842"/>
            <a:ext cx="5032440" cy="647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Психологическая коррекция поведения и развития детей и обучающихся с ограниченными возможностями здоровья, а также обучающихся, испытывающих трудности в освоении основных общеобразовательных программ, развитии и социальной адаптации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5498836" y="5943709"/>
            <a:ext cx="4926974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Психологическая диагностика особенностей лиц с ограниченными возможностями здоровья, обучающихся, испытывающих трудности в освоении основных общеобразовательных программ, развитии и социальной адаптации, в том числе несовершеннолетних обучающихся, признанных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являющихся потерпевшими или свидетелями преступления, по запросу органов и учреждений системы профилактики безнадзорности и правонарушений несовершеннолетних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130676" y="3940821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911C62"/>
                </a:solidFill>
              </a:rPr>
              <a:t>В1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5130676" y="4506899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911C62"/>
                </a:solidFill>
              </a:rPr>
              <a:t>В2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5130676" y="5011109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911C62"/>
                </a:solidFill>
              </a:rPr>
              <a:t>В3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130676" y="5471890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911C62"/>
                </a:solidFill>
              </a:rPr>
              <a:t>В4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130676" y="5993142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911C62"/>
                </a:solidFill>
              </a:rPr>
              <a:t>В5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919498" y="3699778"/>
            <a:ext cx="1583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1E9CB2"/>
                </a:solidFill>
              </a:rPr>
              <a:t>ТРУДОВЫЕ </a:t>
            </a:r>
            <a:r>
              <a:rPr lang="ru-RU" sz="1200" dirty="0">
                <a:solidFill>
                  <a:srgbClr val="1E9CB2"/>
                </a:solidFill>
              </a:rPr>
              <a:t>ФУНКЦИИ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9498" y="423713"/>
            <a:ext cx="62363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 1 ЯНВАРЯ 2017 Г. ВВЕДЕН В ДЕЙСТВИЕ </a:t>
            </a:r>
            <a:r>
              <a:rPr lang="ru-RU" sz="1100" dirty="0" smtClean="0">
                <a:solidFill>
                  <a:srgbClr val="911C62"/>
                </a:solidFill>
              </a:rPr>
              <a:t>ПРОФЕССИОНАЛЬНЫЙ СТАНДАРТ «ПЕДАГОГ-ПСИХОЛОГ (ПСИХОЛОГ В СФЕРЕ ОБРАЗОВАНИЯ)»</a:t>
            </a:r>
          </a:p>
          <a:p>
            <a:r>
              <a:rPr lang="ru-RU" sz="1000" dirty="0" smtClean="0"/>
              <a:t>ПРИМЕНЯЕТСЯ РАБОТОДАТЕЛЯМИ ПРИ ФОРМИРОВАНИИ КАДРОВОЙ ПОЛИТИКИ И В УПРАВЛЕНИИ ПЕРСОНАЛОМ, ПРИ ОРГАНИЗАЦИИ ОБУЧЕНИЯ И АТТЕСТАЦИИ РАБОТНИКОВ, ЗАКЛЮЧЕНИИ ТРУДОВЫХ ДОГОВОРОВ, РАЗРАБОТКЕ ДОЛЖНОСТНЫХ ИНСТРУКЦИЙ И УСТАНОВЛЕНИИ СИСТЕМ ОПЛАТЫ ТРУДА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1428" y="1476375"/>
            <a:ext cx="969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911C62"/>
                </a:solidFill>
              </a:rPr>
              <a:t>КРАТКОЕ ОПИСАНИЕ ТРУДОВЫХ ФУНКЦИЙ СОГЛАСНО </a:t>
            </a:r>
            <a:r>
              <a:rPr lang="ru-RU" sz="1800" dirty="0" smtClean="0">
                <a:solidFill>
                  <a:srgbClr val="911C62"/>
                </a:solidFill>
              </a:rPr>
              <a:t>ПРОФСТАНДАРТУ </a:t>
            </a:r>
            <a:endParaRPr lang="ru-RU" sz="1800" dirty="0">
              <a:solidFill>
                <a:srgbClr val="911C6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148443" y="6876975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8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8519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8108832" y="6140864"/>
            <a:ext cx="191431" cy="324000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8090842" y="6592687"/>
            <a:ext cx="280194" cy="324000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2538388" y="1908423"/>
            <a:ext cx="999711" cy="4190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7269" y="1898804"/>
            <a:ext cx="1535517" cy="4190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5239564" y="2403218"/>
            <a:ext cx="3132000" cy="504056"/>
          </a:xfrm>
          <a:prstGeom prst="rect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86323" y="1645454"/>
            <a:ext cx="2644147" cy="28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dirty="0">
                <a:solidFill>
                  <a:srgbClr val="911C62"/>
                </a:solidFill>
              </a:rPr>
              <a:t>ВИДЫ </a:t>
            </a:r>
            <a:r>
              <a:rPr lang="ru-RU" sz="1600" dirty="0" smtClean="0">
                <a:solidFill>
                  <a:srgbClr val="911C62"/>
                </a:solidFill>
              </a:rPr>
              <a:t>РАБОТ</a:t>
            </a:r>
          </a:p>
        </p:txBody>
      </p:sp>
      <p:sp>
        <p:nvSpPr>
          <p:cNvPr id="62" name="Овал 61"/>
          <p:cNvSpPr/>
          <p:nvPr/>
        </p:nvSpPr>
        <p:spPr>
          <a:xfrm>
            <a:off x="2721839" y="2484487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А6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065308" y="2484487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В1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17269" y="2326061"/>
            <a:ext cx="1584176" cy="571016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000" dirty="0" smtClean="0"/>
              <a:t>ПСИХОЛОГИЧЕСКОЕ ПРОСВЕЩЕНИЕ</a:t>
            </a:r>
            <a:endParaRPr lang="ru-RU" sz="1000" dirty="0"/>
          </a:p>
        </p:txBody>
      </p:sp>
      <p:sp>
        <p:nvSpPr>
          <p:cNvPr id="72" name="Овал 71"/>
          <p:cNvSpPr/>
          <p:nvPr/>
        </p:nvSpPr>
        <p:spPr>
          <a:xfrm>
            <a:off x="2721839" y="2925120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А7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3065308" y="2925120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В2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17269" y="2777567"/>
            <a:ext cx="1584176" cy="571016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000" dirty="0" smtClean="0"/>
              <a:t>ПСИХОЛОГИЧЕСКАЯ ПРОФИЛАКТИКА</a:t>
            </a:r>
            <a:endParaRPr lang="ru-RU" sz="1000" dirty="0"/>
          </a:p>
        </p:txBody>
      </p:sp>
      <p:sp>
        <p:nvSpPr>
          <p:cNvPr id="77" name="Овал 76"/>
          <p:cNvSpPr/>
          <p:nvPr/>
        </p:nvSpPr>
        <p:spPr>
          <a:xfrm>
            <a:off x="2721839" y="3348583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А3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3065308" y="3348583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В3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17269" y="3209615"/>
            <a:ext cx="1584176" cy="571016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000" dirty="0" smtClean="0"/>
              <a:t>ПСИХОЛОГИЧЕСКОЕ КОНСУЛЬТИРОВАНИЕ</a:t>
            </a:r>
            <a:endParaRPr lang="ru-RU" sz="1000" dirty="0"/>
          </a:p>
        </p:txBody>
      </p:sp>
      <p:sp>
        <p:nvSpPr>
          <p:cNvPr id="82" name="Овал 81"/>
          <p:cNvSpPr/>
          <p:nvPr/>
        </p:nvSpPr>
        <p:spPr>
          <a:xfrm>
            <a:off x="2721839" y="3794920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А5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3065308" y="3794920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В5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17269" y="3641663"/>
            <a:ext cx="1584176" cy="571016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000" dirty="0" smtClean="0"/>
              <a:t>ПСИХОЛОГИЧЕСКАЯ ДИАГНОСТИКА</a:t>
            </a:r>
            <a:endParaRPr lang="ru-RU" sz="1000" dirty="0"/>
          </a:p>
        </p:txBody>
      </p:sp>
      <p:sp>
        <p:nvSpPr>
          <p:cNvPr id="87" name="Овал 86"/>
          <p:cNvSpPr/>
          <p:nvPr/>
        </p:nvSpPr>
        <p:spPr>
          <a:xfrm>
            <a:off x="2721839" y="4219403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А4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3065308" y="4219403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В4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17269" y="4073711"/>
            <a:ext cx="1749111" cy="571016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000" dirty="0" smtClean="0"/>
              <a:t>ПСИХОЛОГИЧЕСКАЯ КОРРЕКЦИЯ И РАЗВИТИЕ</a:t>
            </a:r>
            <a:endParaRPr lang="ru-RU" sz="1000" dirty="0"/>
          </a:p>
        </p:txBody>
      </p:sp>
      <p:sp>
        <p:nvSpPr>
          <p:cNvPr id="92" name="Овал 91"/>
          <p:cNvSpPr/>
          <p:nvPr/>
        </p:nvSpPr>
        <p:spPr>
          <a:xfrm>
            <a:off x="2721839" y="4662500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А1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17269" y="4505759"/>
            <a:ext cx="1571125" cy="571016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000" dirty="0" smtClean="0"/>
              <a:t>СОЦИАЛЬНО-ПСИХОЛОГИЧЕСКОЕ ПРОЕКТИРОВАНИЕ</a:t>
            </a:r>
            <a:endParaRPr lang="ru-RU" sz="1000" dirty="0"/>
          </a:p>
        </p:txBody>
      </p:sp>
      <p:sp>
        <p:nvSpPr>
          <p:cNvPr id="97" name="Овал 96"/>
          <p:cNvSpPr/>
          <p:nvPr/>
        </p:nvSpPr>
        <p:spPr>
          <a:xfrm>
            <a:off x="2721839" y="5358051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А2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17269" y="5009815"/>
            <a:ext cx="1584176" cy="571016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000" dirty="0" smtClean="0"/>
              <a:t>СОЦИАЛЬНО-ПСИХОЛОГИЧЕСКАЯ ЭКСПЕРТИЗА</a:t>
            </a:r>
            <a:endParaRPr lang="ru-RU" sz="10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717269" y="5513871"/>
            <a:ext cx="1584176" cy="571016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ru-RU" sz="1000" dirty="0" smtClean="0"/>
              <a:t>СОЦИАЛЬНО-ПСИХОЛОГИЧЕСКИЙ МОНИТОРИНГ</a:t>
            </a:r>
            <a:endParaRPr lang="ru-RU" sz="10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06540" y="1548383"/>
            <a:ext cx="0" cy="5400000"/>
          </a:xfrm>
          <a:prstGeom prst="line">
            <a:avLst/>
          </a:prstGeom>
          <a:ln>
            <a:solidFill>
              <a:srgbClr val="85096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5778748" y="3213278"/>
            <a:ext cx="25894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rgbClr val="1E9CB2"/>
                </a:solidFill>
              </a:rPr>
              <a:t>РАСПРЕДЕЛЕНИЕ  УСЛУГ</a:t>
            </a:r>
          </a:p>
          <a:p>
            <a:pPr algn="ctr"/>
            <a:r>
              <a:rPr lang="ru-RU" sz="1600" dirty="0" smtClean="0">
                <a:solidFill>
                  <a:srgbClr val="1E9CB2"/>
                </a:solidFill>
              </a:rPr>
              <a:t>ПО ТРУДОВЫМ ФУНКЦИЯМ</a:t>
            </a:r>
            <a:endParaRPr lang="ru-RU" sz="1600" dirty="0">
              <a:solidFill>
                <a:srgbClr val="1E9CB2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625496" y="3828168"/>
            <a:ext cx="121944" cy="324000"/>
          </a:xfrm>
          <a:prstGeom prst="rect">
            <a:avLst/>
          </a:prstGeom>
          <a:solidFill>
            <a:srgbClr val="FDA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8155010" y="3828168"/>
            <a:ext cx="328761" cy="324000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541648" y="4291707"/>
            <a:ext cx="309108" cy="324000"/>
          </a:xfrm>
          <a:prstGeom prst="rect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482604" y="4748335"/>
            <a:ext cx="1274071" cy="324000"/>
          </a:xfrm>
          <a:prstGeom prst="rect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880744" y="5207885"/>
            <a:ext cx="900000" cy="324000"/>
          </a:xfrm>
          <a:prstGeom prst="rect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833408" y="5658445"/>
            <a:ext cx="914032" cy="324000"/>
          </a:xfrm>
          <a:prstGeom prst="rect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022724" y="6140864"/>
            <a:ext cx="733952" cy="324000"/>
          </a:xfrm>
          <a:prstGeom prst="rect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078041" y="6592687"/>
            <a:ext cx="678635" cy="324000"/>
          </a:xfrm>
          <a:prstGeom prst="rect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8164248" y="4291707"/>
            <a:ext cx="319524" cy="324000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173484" y="4748335"/>
            <a:ext cx="180000" cy="324000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155011" y="5207885"/>
            <a:ext cx="1670473" cy="324000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8155012" y="5658445"/>
            <a:ext cx="774056" cy="324000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5671652" y="3810168"/>
            <a:ext cx="360000" cy="36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А1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5671652" y="4273707"/>
            <a:ext cx="360000" cy="36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А2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5671652" y="4730335"/>
            <a:ext cx="360000" cy="36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А3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98" name="Овал 97"/>
          <p:cNvSpPr/>
          <p:nvPr/>
        </p:nvSpPr>
        <p:spPr>
          <a:xfrm>
            <a:off x="5671652" y="5189885"/>
            <a:ext cx="360000" cy="36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А4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5671652" y="5640445"/>
            <a:ext cx="360000" cy="36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А5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5671652" y="6122864"/>
            <a:ext cx="360000" cy="36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А6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5671652" y="6574687"/>
            <a:ext cx="360000" cy="36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А7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7902044" y="3810168"/>
            <a:ext cx="360000" cy="36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В1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7902044" y="4273707"/>
            <a:ext cx="360000" cy="36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В2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7902044" y="4730335"/>
            <a:ext cx="360000" cy="36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В3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7902044" y="5189885"/>
            <a:ext cx="360000" cy="36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В4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7902044" y="5640445"/>
            <a:ext cx="360000" cy="36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solidFill>
                  <a:srgbClr val="85096B"/>
                </a:solidFill>
              </a:rPr>
              <a:t>В5</a:t>
            </a:r>
            <a:endParaRPr lang="ru-RU" sz="1400" dirty="0">
              <a:solidFill>
                <a:srgbClr val="85096B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8400532" y="2403218"/>
            <a:ext cx="396000" cy="504056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5078041" y="1764407"/>
            <a:ext cx="40017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rgbClr val="1E9CB2"/>
                </a:solidFill>
              </a:rPr>
              <a:t>РАСПРЕДЕЛЕНИЕ  УСЛУГ</a:t>
            </a:r>
          </a:p>
          <a:p>
            <a:pPr algn="ctr"/>
            <a:r>
              <a:rPr lang="ru-RU" sz="1600" dirty="0" smtClean="0">
                <a:solidFill>
                  <a:srgbClr val="1E9CB2"/>
                </a:solidFill>
              </a:rPr>
              <a:t>ПО ОБОБЩЕННЫМ ТРУДОВЫМ ФУНКЦИЯМ</a:t>
            </a:r>
            <a:endParaRPr lang="ru-RU" sz="1600" dirty="0">
              <a:solidFill>
                <a:srgbClr val="1E9CB2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5022724" y="2385246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85096B"/>
                </a:solidFill>
              </a:rPr>
              <a:t>А</a:t>
            </a:r>
            <a:endParaRPr lang="ru-RU" sz="2400" dirty="0">
              <a:solidFill>
                <a:srgbClr val="85096B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8659068" y="2385246"/>
            <a:ext cx="540000" cy="540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85096B"/>
                </a:solidFill>
              </a:rPr>
              <a:t>В</a:t>
            </a:r>
            <a:endParaRPr lang="ru-RU" sz="2400" dirty="0">
              <a:solidFill>
                <a:srgbClr val="85096B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52786" y="1852633"/>
            <a:ext cx="157279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rgbClr val="911C62"/>
                </a:solidFill>
              </a:rPr>
              <a:t>ПО </a:t>
            </a:r>
          </a:p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rgbClr val="911C62"/>
                </a:solidFill>
              </a:rPr>
              <a:t>СТАНДАРТУ</a:t>
            </a:r>
            <a:endParaRPr lang="ru-RU" sz="1200" dirty="0">
              <a:solidFill>
                <a:srgbClr val="911C62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050556" y="458431"/>
            <a:ext cx="6236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911C62"/>
                </a:solidFill>
              </a:rPr>
              <a:t>ДЕЯТЕЛЬНОСТЬ СЛУЖБЫ </a:t>
            </a:r>
            <a:br>
              <a:rPr lang="ru-RU" sz="1800" dirty="0" smtClean="0">
                <a:solidFill>
                  <a:srgbClr val="911C62"/>
                </a:solidFill>
              </a:rPr>
            </a:br>
            <a:r>
              <a:rPr lang="ru-RU" sz="1800" dirty="0" smtClean="0">
                <a:solidFill>
                  <a:srgbClr val="911C62"/>
                </a:solidFill>
              </a:rPr>
              <a:t>В СООТВЕТСТВИИ С ПРОФСТАНДАРТОМ </a:t>
            </a:r>
            <a:br>
              <a:rPr lang="ru-RU" sz="1800" dirty="0" smtClean="0">
                <a:solidFill>
                  <a:srgbClr val="911C62"/>
                </a:solidFill>
              </a:rPr>
            </a:br>
            <a:r>
              <a:rPr lang="ru-RU" sz="1800" dirty="0" smtClean="0">
                <a:solidFill>
                  <a:srgbClr val="911C62"/>
                </a:solidFill>
              </a:rPr>
              <a:t>«ПЕДАГОГ-ПСИХОЛОГ (ПСИХОЛОГ В СФЕРЕ ОБРАЗОВАНИЯ)»</a:t>
            </a:r>
            <a:endParaRPr lang="ru-RU" sz="1800" dirty="0">
              <a:solidFill>
                <a:srgbClr val="911C6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50156" y="512025"/>
            <a:ext cx="3637340" cy="964350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ПРОФСТАНДАРТ ПЕДАГОГА-ПСИХОЛОГА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38188" y="1852633"/>
            <a:ext cx="157279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200" dirty="0" smtClean="0">
                <a:solidFill>
                  <a:srgbClr val="911C62"/>
                </a:solidFill>
              </a:rPr>
              <a:t>ПО СХЕМЕ САМОАНАЛИЗА</a:t>
            </a:r>
            <a:endParaRPr lang="ru-RU" sz="1200" dirty="0">
              <a:solidFill>
                <a:srgbClr val="911C62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3065308" y="4662500"/>
            <a:ext cx="288000" cy="288000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В</a:t>
            </a:r>
            <a:r>
              <a:rPr lang="ru-RU" sz="1000" dirty="0" smtClean="0">
                <a:solidFill>
                  <a:schemeClr val="bg1"/>
                </a:solidFill>
              </a:rPr>
              <a:t>?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3065308" y="5364839"/>
            <a:ext cx="288000" cy="288000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В</a:t>
            </a:r>
            <a:r>
              <a:rPr lang="ru-RU" sz="1000" dirty="0" smtClean="0">
                <a:solidFill>
                  <a:schemeClr val="bg1"/>
                </a:solidFill>
              </a:rPr>
              <a:t>??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7902044" y="6122864"/>
            <a:ext cx="360000" cy="360000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В?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7902044" y="6574687"/>
            <a:ext cx="360000" cy="360000"/>
          </a:xfrm>
          <a:prstGeom prst="ellipse">
            <a:avLst/>
          </a:prstGeom>
          <a:solidFill>
            <a:schemeClr val="accent2"/>
          </a:solidFill>
          <a:ln w="5715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В??</a:t>
            </a:r>
          </a:p>
        </p:txBody>
      </p:sp>
      <p:sp>
        <p:nvSpPr>
          <p:cNvPr id="19" name="Овал 18"/>
          <p:cNvSpPr/>
          <p:nvPr/>
        </p:nvSpPr>
        <p:spPr>
          <a:xfrm>
            <a:off x="2178348" y="2563822"/>
            <a:ext cx="123097" cy="123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480669" y="2563822"/>
            <a:ext cx="123097" cy="123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227538" y="2628503"/>
            <a:ext cx="360000" cy="0"/>
          </a:xfrm>
          <a:prstGeom prst="straightConnector1">
            <a:avLst/>
          </a:prstGeom>
          <a:ln>
            <a:solidFill>
              <a:srgbClr val="85096B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Овал 123"/>
          <p:cNvSpPr/>
          <p:nvPr/>
        </p:nvSpPr>
        <p:spPr>
          <a:xfrm>
            <a:off x="2178348" y="3009462"/>
            <a:ext cx="123097" cy="123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480669" y="3009462"/>
            <a:ext cx="123097" cy="123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6" name="Прямая со стрелкой 125"/>
          <p:cNvCxnSpPr/>
          <p:nvPr/>
        </p:nvCxnSpPr>
        <p:spPr>
          <a:xfrm>
            <a:off x="2227538" y="3074143"/>
            <a:ext cx="360000" cy="0"/>
          </a:xfrm>
          <a:prstGeom prst="straightConnector1">
            <a:avLst/>
          </a:prstGeom>
          <a:ln>
            <a:solidFill>
              <a:srgbClr val="85096B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Овал 126"/>
          <p:cNvSpPr/>
          <p:nvPr/>
        </p:nvSpPr>
        <p:spPr>
          <a:xfrm>
            <a:off x="2178348" y="3420591"/>
            <a:ext cx="123097" cy="123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2480669" y="3420591"/>
            <a:ext cx="123097" cy="123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9" name="Прямая со стрелкой 128"/>
          <p:cNvCxnSpPr/>
          <p:nvPr/>
        </p:nvCxnSpPr>
        <p:spPr>
          <a:xfrm>
            <a:off x="2227538" y="3485272"/>
            <a:ext cx="360000" cy="0"/>
          </a:xfrm>
          <a:prstGeom prst="straightConnector1">
            <a:avLst/>
          </a:prstGeom>
          <a:ln>
            <a:solidFill>
              <a:srgbClr val="85096B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Овал 129"/>
          <p:cNvSpPr/>
          <p:nvPr/>
        </p:nvSpPr>
        <p:spPr>
          <a:xfrm>
            <a:off x="2178348" y="3883084"/>
            <a:ext cx="123097" cy="123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2480669" y="3883084"/>
            <a:ext cx="123097" cy="123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Прямая со стрелкой 131"/>
          <p:cNvCxnSpPr/>
          <p:nvPr/>
        </p:nvCxnSpPr>
        <p:spPr>
          <a:xfrm>
            <a:off x="2227538" y="3947765"/>
            <a:ext cx="360000" cy="0"/>
          </a:xfrm>
          <a:prstGeom prst="straightConnector1">
            <a:avLst/>
          </a:prstGeom>
          <a:ln>
            <a:solidFill>
              <a:srgbClr val="85096B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Овал 132"/>
          <p:cNvSpPr/>
          <p:nvPr/>
        </p:nvSpPr>
        <p:spPr>
          <a:xfrm>
            <a:off x="2178348" y="4284687"/>
            <a:ext cx="123097" cy="123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2480669" y="4284687"/>
            <a:ext cx="123097" cy="123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5" name="Прямая со стрелкой 134"/>
          <p:cNvCxnSpPr/>
          <p:nvPr/>
        </p:nvCxnSpPr>
        <p:spPr>
          <a:xfrm>
            <a:off x="2227538" y="4349368"/>
            <a:ext cx="360000" cy="0"/>
          </a:xfrm>
          <a:prstGeom prst="straightConnector1">
            <a:avLst/>
          </a:prstGeom>
          <a:ln>
            <a:solidFill>
              <a:srgbClr val="85096B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Овал 135"/>
          <p:cNvSpPr/>
          <p:nvPr/>
        </p:nvSpPr>
        <p:spPr>
          <a:xfrm>
            <a:off x="2178348" y="4726261"/>
            <a:ext cx="123097" cy="123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2480669" y="4726261"/>
            <a:ext cx="123097" cy="123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8" name="Прямая со стрелкой 137"/>
          <p:cNvCxnSpPr/>
          <p:nvPr/>
        </p:nvCxnSpPr>
        <p:spPr>
          <a:xfrm>
            <a:off x="2227538" y="4790942"/>
            <a:ext cx="360000" cy="0"/>
          </a:xfrm>
          <a:prstGeom prst="straightConnector1">
            <a:avLst/>
          </a:prstGeom>
          <a:ln>
            <a:solidFill>
              <a:srgbClr val="85096B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2178348" y="5169702"/>
            <a:ext cx="123097" cy="123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40" name="Овал 139"/>
          <p:cNvSpPr/>
          <p:nvPr/>
        </p:nvSpPr>
        <p:spPr>
          <a:xfrm>
            <a:off x="2178348" y="5724847"/>
            <a:ext cx="123097" cy="123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41" name="Овал 140"/>
          <p:cNvSpPr/>
          <p:nvPr/>
        </p:nvSpPr>
        <p:spPr>
          <a:xfrm>
            <a:off x="2487299" y="5446341"/>
            <a:ext cx="123097" cy="123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115" name="Прямая со стрелкой 114"/>
          <p:cNvCxnSpPr/>
          <p:nvPr/>
        </p:nvCxnSpPr>
        <p:spPr>
          <a:xfrm>
            <a:off x="2239988" y="5245539"/>
            <a:ext cx="293916" cy="233118"/>
          </a:xfrm>
          <a:prstGeom prst="straightConnector1">
            <a:avLst/>
          </a:prstGeom>
          <a:ln>
            <a:solidFill>
              <a:srgbClr val="85096B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endCxn id="141" idx="6"/>
          </p:cNvCxnSpPr>
          <p:nvPr/>
        </p:nvCxnSpPr>
        <p:spPr>
          <a:xfrm flipV="1">
            <a:off x="2235225" y="5507890"/>
            <a:ext cx="288000" cy="284203"/>
          </a:xfrm>
          <a:prstGeom prst="straightConnector1">
            <a:avLst/>
          </a:prstGeom>
          <a:ln>
            <a:solidFill>
              <a:srgbClr val="85096B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74101" y="2391573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85096B"/>
                </a:solidFill>
              </a:rPr>
              <a:t>2</a:t>
            </a:r>
            <a:r>
              <a:rPr lang="ru-RU" sz="1200" dirty="0" smtClean="0">
                <a:solidFill>
                  <a:srgbClr val="85096B"/>
                </a:solidFill>
              </a:rPr>
              <a:t>46758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(80,7%)</a:t>
            </a:r>
            <a:endParaRPr lang="ru-RU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9163124" y="2391573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85096B"/>
                </a:solidFill>
              </a:rPr>
              <a:t>58848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(19,3%)</a:t>
            </a:r>
            <a:endParaRPr lang="ru-RU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5980483" y="3790113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rgbClr val="85096B"/>
                </a:solidFill>
              </a:rPr>
              <a:t>1950</a:t>
            </a:r>
            <a:r>
              <a:rPr lang="ru-RU" sz="1200" dirty="0" smtClean="0"/>
              <a:t> </a:t>
            </a:r>
          </a:p>
          <a:p>
            <a:pPr>
              <a:lnSpc>
                <a:spcPts val="1200"/>
              </a:lnSpc>
            </a:pPr>
            <a:r>
              <a:rPr lang="ru-RU" sz="1200" dirty="0" smtClean="0"/>
              <a:t>(0,8%)</a:t>
            </a:r>
            <a:endParaRPr lang="ru-RU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5980483" y="4253652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rgbClr val="85096B"/>
                </a:solidFill>
              </a:rPr>
              <a:t>13974</a:t>
            </a:r>
            <a:r>
              <a:rPr lang="ru-RU" sz="1200" dirty="0" smtClean="0"/>
              <a:t> </a:t>
            </a:r>
          </a:p>
          <a:p>
            <a:pPr>
              <a:lnSpc>
                <a:spcPts val="1200"/>
              </a:lnSpc>
            </a:pPr>
            <a:r>
              <a:rPr lang="ru-RU" sz="1200" dirty="0" smtClean="0"/>
              <a:t>(5,7%)</a:t>
            </a:r>
            <a:endParaRPr lang="ru-RU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980483" y="4710280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rgbClr val="85096B"/>
                </a:solidFill>
              </a:rPr>
              <a:t>67305</a:t>
            </a:r>
            <a:endParaRPr lang="ru-RU" sz="1200" dirty="0" smtClean="0"/>
          </a:p>
          <a:p>
            <a:pPr>
              <a:lnSpc>
                <a:spcPts val="1200"/>
              </a:lnSpc>
            </a:pPr>
            <a:r>
              <a:rPr lang="ru-RU" sz="1200" dirty="0" smtClean="0"/>
              <a:t>(27,3%)</a:t>
            </a:r>
            <a:endParaRPr lang="ru-RU"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980483" y="5169830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rgbClr val="85096B"/>
                </a:solidFill>
              </a:rPr>
              <a:t>52897</a:t>
            </a:r>
            <a:r>
              <a:rPr lang="ru-RU" sz="1200" dirty="0" smtClean="0"/>
              <a:t> </a:t>
            </a:r>
          </a:p>
          <a:p>
            <a:pPr>
              <a:lnSpc>
                <a:spcPts val="1200"/>
              </a:lnSpc>
            </a:pPr>
            <a:r>
              <a:rPr lang="ru-RU" sz="1200" dirty="0" smtClean="0"/>
              <a:t>(21,4%)</a:t>
            </a:r>
            <a:endParaRPr lang="ru-RU" sz="1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980483" y="5620390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rgbClr val="85096B"/>
                </a:solidFill>
              </a:rPr>
              <a:t>49836</a:t>
            </a:r>
            <a:r>
              <a:rPr lang="ru-RU" sz="1200" dirty="0" smtClean="0"/>
              <a:t> </a:t>
            </a:r>
          </a:p>
          <a:p>
            <a:pPr>
              <a:lnSpc>
                <a:spcPts val="1200"/>
              </a:lnSpc>
            </a:pPr>
            <a:r>
              <a:rPr lang="ru-RU" sz="1200" dirty="0" smtClean="0"/>
              <a:t>(</a:t>
            </a:r>
            <a:r>
              <a:rPr lang="en-US" sz="1200" dirty="0" smtClean="0"/>
              <a:t>20</a:t>
            </a:r>
            <a:r>
              <a:rPr lang="ru-RU" sz="1200" dirty="0" smtClean="0"/>
              <a:t>,2%)</a:t>
            </a:r>
            <a:endParaRPr lang="ru-RU" sz="1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5980483" y="6102809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rgbClr val="85096B"/>
                </a:solidFill>
              </a:rPr>
              <a:t>33431</a:t>
            </a:r>
            <a:r>
              <a:rPr lang="ru-RU" sz="1200" dirty="0" smtClean="0"/>
              <a:t> </a:t>
            </a:r>
          </a:p>
          <a:p>
            <a:pPr>
              <a:lnSpc>
                <a:spcPts val="1200"/>
              </a:lnSpc>
            </a:pPr>
            <a:r>
              <a:rPr lang="ru-RU" sz="1200" dirty="0" smtClean="0"/>
              <a:t>(13,5%)</a:t>
            </a:r>
            <a:endParaRPr lang="ru-RU" sz="1200" dirty="0"/>
          </a:p>
        </p:txBody>
      </p:sp>
      <p:sp>
        <p:nvSpPr>
          <p:cNvPr id="142" name="TextBox 141"/>
          <p:cNvSpPr txBox="1"/>
          <p:nvPr/>
        </p:nvSpPr>
        <p:spPr>
          <a:xfrm>
            <a:off x="5980483" y="6554632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rgbClr val="85096B"/>
                </a:solidFill>
              </a:rPr>
              <a:t>27365</a:t>
            </a:r>
            <a:r>
              <a:rPr lang="ru-RU" sz="1200" dirty="0" smtClean="0"/>
              <a:t> </a:t>
            </a:r>
          </a:p>
          <a:p>
            <a:pPr>
              <a:lnSpc>
                <a:spcPts val="1200"/>
              </a:lnSpc>
            </a:pPr>
            <a:r>
              <a:rPr lang="ru-RU" sz="1200" dirty="0" smtClean="0"/>
              <a:t>(11,1%)</a:t>
            </a:r>
            <a:endParaRPr lang="ru-RU" sz="1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7367584" y="3790113"/>
            <a:ext cx="583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200" dirty="0" smtClean="0">
                <a:solidFill>
                  <a:srgbClr val="85096B"/>
                </a:solidFill>
              </a:rPr>
              <a:t>3</a:t>
            </a:r>
            <a:r>
              <a:rPr lang="ru-RU" sz="1200" dirty="0" smtClean="0">
                <a:solidFill>
                  <a:srgbClr val="85096B"/>
                </a:solidFill>
              </a:rPr>
              <a:t>826</a:t>
            </a:r>
            <a:endParaRPr lang="ru-RU" sz="1200" dirty="0" smtClean="0"/>
          </a:p>
          <a:p>
            <a:pPr algn="r">
              <a:lnSpc>
                <a:spcPts val="1200"/>
              </a:lnSpc>
            </a:pPr>
            <a:r>
              <a:rPr lang="ru-RU" sz="1200" dirty="0" smtClean="0"/>
              <a:t>(6,5%)</a:t>
            </a:r>
            <a:endParaRPr lang="ru-RU" sz="1200" dirty="0"/>
          </a:p>
        </p:txBody>
      </p:sp>
      <p:sp>
        <p:nvSpPr>
          <p:cNvPr id="144" name="TextBox 143"/>
          <p:cNvSpPr txBox="1"/>
          <p:nvPr/>
        </p:nvSpPr>
        <p:spPr>
          <a:xfrm>
            <a:off x="7367584" y="4253652"/>
            <a:ext cx="583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200" dirty="0" smtClean="0">
                <a:solidFill>
                  <a:srgbClr val="85096B"/>
                </a:solidFill>
              </a:rPr>
              <a:t>3</a:t>
            </a:r>
            <a:r>
              <a:rPr lang="ru-RU" sz="1200" dirty="0" smtClean="0">
                <a:solidFill>
                  <a:srgbClr val="85096B"/>
                </a:solidFill>
              </a:rPr>
              <a:t>741</a:t>
            </a:r>
            <a:endParaRPr lang="ru-RU" sz="1200" dirty="0" smtClean="0"/>
          </a:p>
          <a:p>
            <a:pPr algn="r">
              <a:lnSpc>
                <a:spcPts val="1200"/>
              </a:lnSpc>
            </a:pPr>
            <a:r>
              <a:rPr lang="ru-RU" sz="1200" dirty="0" smtClean="0"/>
              <a:t>(6,4%)</a:t>
            </a:r>
            <a:endParaRPr lang="ru-RU" sz="1200" dirty="0"/>
          </a:p>
        </p:txBody>
      </p:sp>
      <p:sp>
        <p:nvSpPr>
          <p:cNvPr id="145" name="TextBox 144"/>
          <p:cNvSpPr txBox="1"/>
          <p:nvPr/>
        </p:nvSpPr>
        <p:spPr>
          <a:xfrm>
            <a:off x="7367584" y="4710280"/>
            <a:ext cx="583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200" dirty="0" smtClean="0">
                <a:solidFill>
                  <a:srgbClr val="85096B"/>
                </a:solidFill>
              </a:rPr>
              <a:t>2870</a:t>
            </a:r>
            <a:endParaRPr lang="ru-RU" sz="1200" dirty="0" smtClean="0"/>
          </a:p>
          <a:p>
            <a:pPr algn="r">
              <a:lnSpc>
                <a:spcPts val="1200"/>
              </a:lnSpc>
            </a:pPr>
            <a:r>
              <a:rPr lang="ru-RU" sz="1200" dirty="0" smtClean="0"/>
              <a:t>(4,9%)</a:t>
            </a:r>
            <a:endParaRPr lang="ru-RU" sz="1200" dirty="0"/>
          </a:p>
        </p:txBody>
      </p:sp>
      <p:sp>
        <p:nvSpPr>
          <p:cNvPr id="146" name="TextBox 145"/>
          <p:cNvSpPr txBox="1"/>
          <p:nvPr/>
        </p:nvSpPr>
        <p:spPr>
          <a:xfrm>
            <a:off x="7289036" y="5169830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200" dirty="0" smtClean="0">
                <a:solidFill>
                  <a:srgbClr val="85096B"/>
                </a:solidFill>
              </a:rPr>
              <a:t>33366</a:t>
            </a:r>
            <a:endParaRPr lang="ru-RU" sz="1200" dirty="0" smtClean="0"/>
          </a:p>
          <a:p>
            <a:pPr algn="r">
              <a:lnSpc>
                <a:spcPts val="1200"/>
              </a:lnSpc>
            </a:pPr>
            <a:r>
              <a:rPr lang="ru-RU" sz="1200" dirty="0" smtClean="0"/>
              <a:t>(56,7%)</a:t>
            </a:r>
            <a:endParaRPr lang="ru-RU" sz="1200" dirty="0"/>
          </a:p>
        </p:txBody>
      </p:sp>
      <p:sp>
        <p:nvSpPr>
          <p:cNvPr id="147" name="TextBox 146"/>
          <p:cNvSpPr txBox="1"/>
          <p:nvPr/>
        </p:nvSpPr>
        <p:spPr>
          <a:xfrm>
            <a:off x="7289036" y="5620390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ru-RU" sz="1200" dirty="0" smtClean="0">
                <a:solidFill>
                  <a:srgbClr val="85096B"/>
                </a:solidFill>
              </a:rPr>
              <a:t>13473</a:t>
            </a:r>
            <a:r>
              <a:rPr lang="ru-RU" sz="1200" dirty="0" smtClean="0"/>
              <a:t> </a:t>
            </a:r>
          </a:p>
          <a:p>
            <a:pPr algn="r">
              <a:lnSpc>
                <a:spcPts val="1200"/>
              </a:lnSpc>
            </a:pPr>
            <a:r>
              <a:rPr lang="ru-RU" sz="1200" dirty="0" smtClean="0"/>
              <a:t>(22,9%)</a:t>
            </a:r>
            <a:endParaRPr lang="ru-RU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7367584" y="6102809"/>
            <a:ext cx="583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200" dirty="0" smtClean="0">
                <a:solidFill>
                  <a:srgbClr val="85096B"/>
                </a:solidFill>
              </a:rPr>
              <a:t>2</a:t>
            </a:r>
            <a:r>
              <a:rPr lang="ru-RU" sz="1200" dirty="0" smtClean="0">
                <a:solidFill>
                  <a:srgbClr val="85096B"/>
                </a:solidFill>
              </a:rPr>
              <a:t>67</a:t>
            </a:r>
            <a:endParaRPr lang="ru-RU" sz="1200" dirty="0" smtClean="0"/>
          </a:p>
          <a:p>
            <a:pPr algn="r">
              <a:lnSpc>
                <a:spcPts val="1200"/>
              </a:lnSpc>
            </a:pPr>
            <a:r>
              <a:rPr lang="ru-RU" sz="1200" dirty="0" smtClean="0"/>
              <a:t>(0,5%)</a:t>
            </a:r>
            <a:endParaRPr lang="ru-RU" sz="1200" dirty="0"/>
          </a:p>
        </p:txBody>
      </p:sp>
      <p:sp>
        <p:nvSpPr>
          <p:cNvPr id="149" name="TextBox 148"/>
          <p:cNvSpPr txBox="1"/>
          <p:nvPr/>
        </p:nvSpPr>
        <p:spPr>
          <a:xfrm>
            <a:off x="7367584" y="6554632"/>
            <a:ext cx="583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1200" dirty="0" smtClean="0">
                <a:solidFill>
                  <a:srgbClr val="85096B"/>
                </a:solidFill>
              </a:rPr>
              <a:t>1</a:t>
            </a:r>
            <a:r>
              <a:rPr lang="ru-RU" sz="1200" dirty="0" smtClean="0">
                <a:solidFill>
                  <a:srgbClr val="85096B"/>
                </a:solidFill>
              </a:rPr>
              <a:t>305</a:t>
            </a:r>
            <a:endParaRPr lang="ru-RU" sz="1200" dirty="0" smtClean="0"/>
          </a:p>
          <a:p>
            <a:pPr algn="r">
              <a:lnSpc>
                <a:spcPts val="1200"/>
              </a:lnSpc>
            </a:pPr>
            <a:r>
              <a:rPr lang="ru-RU" sz="1200" dirty="0" smtClean="0"/>
              <a:t>(2,2%)</a:t>
            </a:r>
            <a:endParaRPr lang="ru-RU" sz="1200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10148443" y="69046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5717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 122"/>
          <p:cNvSpPr/>
          <p:nvPr/>
        </p:nvSpPr>
        <p:spPr>
          <a:xfrm>
            <a:off x="6207612" y="3223931"/>
            <a:ext cx="360000" cy="320400"/>
          </a:xfrm>
          <a:prstGeom prst="rect">
            <a:avLst/>
          </a:prstGeom>
          <a:solidFill>
            <a:srgbClr val="1E9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6130620" y="3223931"/>
            <a:ext cx="396000" cy="320400"/>
          </a:xfrm>
          <a:prstGeom prst="rect">
            <a:avLst/>
          </a:prstGeom>
          <a:solidFill>
            <a:srgbClr val="DE3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4" b="30790"/>
          <a:stretch/>
        </p:blipFill>
        <p:spPr bwMode="auto">
          <a:xfrm>
            <a:off x="2682404" y="2073030"/>
            <a:ext cx="403683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Прямоугольник 106"/>
          <p:cNvSpPr/>
          <p:nvPr/>
        </p:nvSpPr>
        <p:spPr>
          <a:xfrm>
            <a:off x="8639404" y="6106869"/>
            <a:ext cx="1224000" cy="324000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5" b="29350"/>
          <a:stretch/>
        </p:blipFill>
        <p:spPr bwMode="auto">
          <a:xfrm>
            <a:off x="2699097" y="5180213"/>
            <a:ext cx="400214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Прямоугольник 96"/>
          <p:cNvSpPr/>
          <p:nvPr/>
        </p:nvSpPr>
        <p:spPr>
          <a:xfrm>
            <a:off x="8624660" y="5669215"/>
            <a:ext cx="1224000" cy="324000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5" name="Рисунок 1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182" name="Рисунок 1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353" y="658103"/>
            <a:ext cx="2222051" cy="410802"/>
          </a:xfrm>
          <a:prstGeom prst="rect">
            <a:avLst/>
          </a:prstGeom>
          <a:noFill/>
        </p:spPr>
        <p:txBody>
          <a:bodyPr wrap="none" lIns="116824" tIns="58412" rIns="116824" bIns="58412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ППМС-ЦЕНТРЫ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787" y="4626053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 smtClean="0">
                <a:solidFill>
                  <a:srgbClr val="85096B"/>
                </a:solidFill>
              </a:rPr>
              <a:t>ЯРОСЛАВЛЬ</a:t>
            </a:r>
            <a:endParaRPr lang="ru-RU" sz="1000" dirty="0">
              <a:solidFill>
                <a:srgbClr val="85096B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9787" y="1536765"/>
            <a:ext cx="9829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dirty="0" smtClean="0">
                <a:solidFill>
                  <a:srgbClr val="85096B"/>
                </a:solidFill>
              </a:rPr>
              <a:t>ГАВРИЛОВ-ЯМ</a:t>
            </a:r>
            <a:endParaRPr lang="ru-RU" sz="1000" dirty="0">
              <a:solidFill>
                <a:srgbClr val="85096B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9787" y="1983781"/>
            <a:ext cx="8867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dirty="0" smtClean="0">
                <a:solidFill>
                  <a:srgbClr val="85096B"/>
                </a:solidFill>
              </a:rPr>
              <a:t>ПОШЕХОНЬЕ</a:t>
            </a:r>
            <a:endParaRPr lang="ru-RU" sz="1000" dirty="0">
              <a:solidFill>
                <a:srgbClr val="85096B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9787" y="2533389"/>
            <a:ext cx="6222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dirty="0" smtClean="0">
                <a:solidFill>
                  <a:srgbClr val="85096B"/>
                </a:solidFill>
              </a:rPr>
              <a:t>РОСТОВ</a:t>
            </a:r>
            <a:endParaRPr lang="ru-RU" sz="1000" dirty="0">
              <a:solidFill>
                <a:srgbClr val="85096B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9787" y="3130135"/>
            <a:ext cx="7168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dirty="0">
                <a:solidFill>
                  <a:srgbClr val="85096B"/>
                </a:solidFill>
              </a:rPr>
              <a:t>РЫБИНСК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9787" y="3541958"/>
            <a:ext cx="5838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dirty="0">
                <a:solidFill>
                  <a:srgbClr val="85096B"/>
                </a:solidFill>
              </a:rPr>
              <a:t>ТУТАЕВ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9787" y="4046675"/>
            <a:ext cx="5373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dirty="0">
                <a:solidFill>
                  <a:srgbClr val="85096B"/>
                </a:solidFill>
              </a:rPr>
              <a:t>УГЛИЧ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08387" y="3257002"/>
            <a:ext cx="2365997" cy="222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dirty="0"/>
              <a:t>МУ </a:t>
            </a:r>
            <a:r>
              <a:rPr lang="ru-RU" sz="1000" dirty="0" smtClean="0"/>
              <a:t>ППМС «Центр помощи детям»</a:t>
            </a:r>
            <a:endParaRPr lang="ru-RU" sz="1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08387" y="1671615"/>
            <a:ext cx="2404441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dirty="0"/>
              <a:t>МУ </a:t>
            </a:r>
            <a:r>
              <a:rPr lang="ru-RU" sz="1000" dirty="0" smtClean="0"/>
              <a:t>ЦППМС</a:t>
            </a:r>
            <a:endParaRPr lang="ru-RU" sz="1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08387" y="2129458"/>
            <a:ext cx="2256769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dirty="0"/>
              <a:t>МБУ </a:t>
            </a:r>
            <a:r>
              <a:rPr lang="ru-RU" sz="1000" dirty="0" smtClean="0"/>
              <a:t>ЦППМСП «НАДЕЖДА»</a:t>
            </a:r>
            <a:endParaRPr lang="ru-RU" sz="1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08387" y="2692743"/>
            <a:ext cx="2267047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dirty="0"/>
              <a:t>МУ Центр </a:t>
            </a:r>
            <a:r>
              <a:rPr lang="ru-RU" sz="1000" dirty="0" smtClean="0"/>
              <a:t>«</a:t>
            </a:r>
            <a:r>
              <a:rPr lang="ru-RU" sz="1000" dirty="0"/>
              <a:t>Содействие»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08387" y="3677672"/>
            <a:ext cx="2440109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dirty="0"/>
              <a:t>МУ Центр </a:t>
            </a:r>
            <a:r>
              <a:rPr lang="ru-RU" sz="1000" dirty="0" smtClean="0"/>
              <a:t>«</a:t>
            </a:r>
            <a:r>
              <a:rPr lang="ru-RU" sz="1000" dirty="0"/>
              <a:t>Стимул»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08387" y="4181728"/>
            <a:ext cx="2490041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dirty="0"/>
              <a:t>МУ Центр </a:t>
            </a:r>
            <a:r>
              <a:rPr lang="ru-RU" sz="1000" dirty="0" smtClean="0"/>
              <a:t>«</a:t>
            </a:r>
            <a:r>
              <a:rPr lang="ru-RU" sz="1000" dirty="0"/>
              <a:t>Гармония»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234132" y="1591514"/>
            <a:ext cx="3600000" cy="1"/>
          </a:xfrm>
          <a:prstGeom prst="line">
            <a:avLst/>
          </a:prstGeom>
          <a:ln>
            <a:solidFill>
              <a:srgbClr val="850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08387" y="5639224"/>
            <a:ext cx="1943618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dirty="0" smtClean="0"/>
              <a:t>МУ </a:t>
            </a:r>
            <a:r>
              <a:rPr lang="ru-RU" sz="1000" dirty="0"/>
              <a:t>Городской центр помощи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08387" y="4796328"/>
            <a:ext cx="2014438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dirty="0" smtClean="0"/>
              <a:t>МУ </a:t>
            </a:r>
            <a:r>
              <a:rPr lang="ru-RU" sz="1000" dirty="0"/>
              <a:t>Центр «Доверие</a:t>
            </a:r>
            <a:r>
              <a:rPr lang="ru-RU" sz="1000" dirty="0" smtClean="0"/>
              <a:t>»</a:t>
            </a:r>
            <a:endParaRPr lang="ru-RU" sz="10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08387" y="5203054"/>
            <a:ext cx="1698723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dirty="0" smtClean="0"/>
              <a:t>МУ </a:t>
            </a:r>
            <a:r>
              <a:rPr lang="ru-RU" sz="1000" dirty="0"/>
              <a:t>Центр «Развитие</a:t>
            </a:r>
            <a:r>
              <a:rPr lang="ru-RU" sz="1000" dirty="0" smtClean="0"/>
              <a:t>»</a:t>
            </a:r>
            <a:endParaRPr lang="ru-RU" sz="1000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5400000">
            <a:off x="2034131" y="240067"/>
            <a:ext cx="1" cy="3600000"/>
          </a:xfrm>
          <a:prstGeom prst="line">
            <a:avLst/>
          </a:prstGeom>
          <a:ln>
            <a:solidFill>
              <a:srgbClr val="850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234132" y="2594142"/>
            <a:ext cx="3600000" cy="0"/>
          </a:xfrm>
          <a:prstGeom prst="line">
            <a:avLst/>
          </a:prstGeom>
          <a:ln>
            <a:solidFill>
              <a:srgbClr val="850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Равнобедренный треугольник 58"/>
          <p:cNvSpPr/>
          <p:nvPr/>
        </p:nvSpPr>
        <p:spPr>
          <a:xfrm rot="16200000" flipH="1" flipV="1">
            <a:off x="195029" y="1623680"/>
            <a:ext cx="144000" cy="65792"/>
          </a:xfrm>
          <a:prstGeom prst="triangle">
            <a:avLst/>
          </a:prstGeom>
          <a:solidFill>
            <a:srgbClr val="850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5400000">
            <a:off x="2034131" y="1366801"/>
            <a:ext cx="1" cy="3600000"/>
          </a:xfrm>
          <a:prstGeom prst="line">
            <a:avLst/>
          </a:prstGeom>
          <a:ln>
            <a:solidFill>
              <a:srgbClr val="850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2034131" y="1802040"/>
            <a:ext cx="1" cy="3600000"/>
          </a:xfrm>
          <a:prstGeom prst="line">
            <a:avLst/>
          </a:prstGeom>
          <a:ln>
            <a:solidFill>
              <a:srgbClr val="850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2034131" y="2871042"/>
            <a:ext cx="1" cy="3600000"/>
          </a:xfrm>
          <a:prstGeom prst="line">
            <a:avLst/>
          </a:prstGeom>
          <a:ln>
            <a:solidFill>
              <a:srgbClr val="850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944148" y="1062799"/>
            <a:ext cx="3672408" cy="234936"/>
          </a:xfrm>
          <a:prstGeom prst="rect">
            <a:avLst/>
          </a:prstGeom>
          <a:noFill/>
        </p:spPr>
        <p:txBody>
          <a:bodyPr wrap="square" rIns="3600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dirty="0" smtClean="0">
                <a:solidFill>
                  <a:srgbClr val="1E9CB2"/>
                </a:solidFill>
              </a:rPr>
              <a:t>РАСПРЕДЕЛЕНИЕ УСЛУГ (%)</a:t>
            </a:r>
            <a:endParaRPr lang="ru-RU" sz="1600" dirty="0">
              <a:solidFill>
                <a:srgbClr val="1E9CB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99323" y="1261147"/>
            <a:ext cx="3819985" cy="228204"/>
          </a:xfrm>
          <a:prstGeom prst="rect">
            <a:avLst/>
          </a:prstGeom>
          <a:noFill/>
        </p:spPr>
        <p:txBody>
          <a:bodyPr wrap="square" rIns="3600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srgbClr val="1E9CB2"/>
                </a:solidFill>
              </a:rPr>
              <a:t>ПО ОБОБЩЕННЫМ ТРУДОВЫМ ФУНКЦИЯМ</a:t>
            </a:r>
            <a:endParaRPr lang="ru-RU" sz="1400" dirty="0">
              <a:solidFill>
                <a:srgbClr val="1E9CB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9318" y="1261147"/>
            <a:ext cx="303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rgbClr val="1E9CB2"/>
                </a:solidFill>
              </a:rPr>
              <a:t>ПО НАПРАВЛЕНИЯМ </a:t>
            </a:r>
            <a:r>
              <a:rPr lang="ru-RU" sz="1400" dirty="0">
                <a:solidFill>
                  <a:srgbClr val="1E9CB2"/>
                </a:solidFill>
              </a:rPr>
              <a:t>ДЕЯТЕЛЬНОСТИ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930876" y="1278672"/>
            <a:ext cx="0" cy="5933077"/>
          </a:xfrm>
          <a:prstGeom prst="line">
            <a:avLst/>
          </a:prstGeom>
          <a:ln>
            <a:solidFill>
              <a:srgbClr val="8509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Овал 77"/>
          <p:cNvSpPr/>
          <p:nvPr/>
        </p:nvSpPr>
        <p:spPr>
          <a:xfrm>
            <a:off x="7167199" y="1488365"/>
            <a:ext cx="252000" cy="252000"/>
          </a:xfrm>
          <a:prstGeom prst="ellipse">
            <a:avLst/>
          </a:prstGeom>
          <a:noFill/>
          <a:ln w="38100">
            <a:solidFill>
              <a:srgbClr val="F5C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85096B"/>
                </a:solidFill>
              </a:rPr>
              <a:t>А</a:t>
            </a:r>
            <a:endParaRPr lang="ru-RU" sz="1600" dirty="0">
              <a:solidFill>
                <a:srgbClr val="85096B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9879389" y="1488365"/>
            <a:ext cx="252000" cy="252000"/>
          </a:xfrm>
          <a:prstGeom prst="ellipse">
            <a:avLst/>
          </a:prstGeom>
          <a:noFill/>
          <a:ln w="38100">
            <a:solidFill>
              <a:srgbClr val="156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85096B"/>
                </a:solidFill>
              </a:rPr>
              <a:t>В</a:t>
            </a:r>
            <a:endParaRPr lang="ru-RU" sz="1600" dirty="0">
              <a:solidFill>
                <a:srgbClr val="85096B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649871" y="1651811"/>
            <a:ext cx="1181624" cy="324000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478251" y="1651811"/>
            <a:ext cx="2134096" cy="324000"/>
          </a:xfrm>
          <a:prstGeom prst="rect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7117900" y="174036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92,9</a:t>
            </a:r>
            <a:endParaRPr lang="ru-RU" sz="1100" dirty="0"/>
          </a:p>
        </p:txBody>
      </p:sp>
      <p:sp>
        <p:nvSpPr>
          <p:cNvPr id="85" name="TextBox 84"/>
          <p:cNvSpPr txBox="1"/>
          <p:nvPr/>
        </p:nvSpPr>
        <p:spPr>
          <a:xfrm>
            <a:off x="9806906" y="1740365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7,1</a:t>
            </a:r>
            <a:endParaRPr lang="ru-RU" sz="1100" dirty="0"/>
          </a:p>
        </p:txBody>
      </p:sp>
      <p:sp>
        <p:nvSpPr>
          <p:cNvPr id="91" name="TextBox 90"/>
          <p:cNvSpPr txBox="1"/>
          <p:nvPr/>
        </p:nvSpPr>
        <p:spPr>
          <a:xfrm>
            <a:off x="7097601" y="272067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97,2</a:t>
            </a:r>
            <a:endParaRPr lang="ru-RU" sz="1100" dirty="0"/>
          </a:p>
        </p:txBody>
      </p:sp>
      <p:sp>
        <p:nvSpPr>
          <p:cNvPr id="92" name="TextBox 91"/>
          <p:cNvSpPr txBox="1"/>
          <p:nvPr/>
        </p:nvSpPr>
        <p:spPr>
          <a:xfrm>
            <a:off x="9786607" y="2720678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2,8</a:t>
            </a:r>
            <a:endParaRPr lang="ru-RU" sz="1100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8647030" y="2721811"/>
            <a:ext cx="1181624" cy="324000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7475410" y="2721811"/>
            <a:ext cx="2263778" cy="324000"/>
          </a:xfrm>
          <a:prstGeom prst="rect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/>
          <p:cNvSpPr txBox="1"/>
          <p:nvPr/>
        </p:nvSpPr>
        <p:spPr>
          <a:xfrm>
            <a:off x="7097601" y="3250662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100</a:t>
            </a:r>
            <a:endParaRPr lang="ru-RU" sz="1100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7477442" y="3204795"/>
            <a:ext cx="2376000" cy="324000"/>
          </a:xfrm>
          <a:prstGeom prst="rect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TextBox 115"/>
          <p:cNvSpPr txBox="1"/>
          <p:nvPr/>
        </p:nvSpPr>
        <p:spPr>
          <a:xfrm>
            <a:off x="7097601" y="3724902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30,6</a:t>
            </a:r>
            <a:endParaRPr lang="ru-RU" sz="1100" dirty="0"/>
          </a:p>
        </p:txBody>
      </p:sp>
      <p:sp>
        <p:nvSpPr>
          <p:cNvPr id="117" name="TextBox 116"/>
          <p:cNvSpPr txBox="1"/>
          <p:nvPr/>
        </p:nvSpPr>
        <p:spPr>
          <a:xfrm>
            <a:off x="9786607" y="3724902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69,4</a:t>
            </a:r>
            <a:endParaRPr lang="ru-RU" sz="1100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7938988" y="3687865"/>
            <a:ext cx="1908180" cy="324000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7493924" y="3687865"/>
            <a:ext cx="728266" cy="324000"/>
          </a:xfrm>
          <a:prstGeom prst="rect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TextBox 125"/>
          <p:cNvSpPr txBox="1"/>
          <p:nvPr/>
        </p:nvSpPr>
        <p:spPr>
          <a:xfrm>
            <a:off x="7097601" y="4281134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95,9</a:t>
            </a:r>
            <a:endParaRPr lang="ru-RU" sz="1100" dirty="0"/>
          </a:p>
        </p:txBody>
      </p:sp>
      <p:sp>
        <p:nvSpPr>
          <p:cNvPr id="127" name="TextBox 126"/>
          <p:cNvSpPr txBox="1"/>
          <p:nvPr/>
        </p:nvSpPr>
        <p:spPr>
          <a:xfrm>
            <a:off x="9786607" y="428113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4,1</a:t>
            </a:r>
            <a:endParaRPr lang="ru-RU" sz="1100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8658896" y="4261527"/>
            <a:ext cx="1181624" cy="324000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7487276" y="4261527"/>
            <a:ext cx="2196000" cy="324000"/>
          </a:xfrm>
          <a:prstGeom prst="rect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TextBox 135"/>
          <p:cNvSpPr txBox="1"/>
          <p:nvPr/>
        </p:nvSpPr>
        <p:spPr>
          <a:xfrm>
            <a:off x="7097601" y="483209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99,9</a:t>
            </a:r>
            <a:endParaRPr lang="ru-RU" sz="1100" dirty="0"/>
          </a:p>
        </p:txBody>
      </p:sp>
      <p:sp>
        <p:nvSpPr>
          <p:cNvPr id="137" name="TextBox 136"/>
          <p:cNvSpPr txBox="1"/>
          <p:nvPr/>
        </p:nvSpPr>
        <p:spPr>
          <a:xfrm>
            <a:off x="9786607" y="4832099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0,1</a:t>
            </a:r>
            <a:endParaRPr lang="ru-RU" sz="1100" dirty="0"/>
          </a:p>
        </p:txBody>
      </p:sp>
      <p:sp>
        <p:nvSpPr>
          <p:cNvPr id="140" name="Прямоугольник 139"/>
          <p:cNvSpPr/>
          <p:nvPr/>
        </p:nvSpPr>
        <p:spPr>
          <a:xfrm>
            <a:off x="8658896" y="4792103"/>
            <a:ext cx="1181624" cy="324000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7487276" y="4792103"/>
            <a:ext cx="2304000" cy="324000"/>
          </a:xfrm>
          <a:prstGeom prst="rect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TextBox 152"/>
          <p:cNvSpPr txBox="1"/>
          <p:nvPr/>
        </p:nvSpPr>
        <p:spPr>
          <a:xfrm>
            <a:off x="7097601" y="5260632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59,3</a:t>
            </a:r>
            <a:endParaRPr lang="ru-RU" sz="1100" dirty="0"/>
          </a:p>
        </p:txBody>
      </p:sp>
      <p:sp>
        <p:nvSpPr>
          <p:cNvPr id="154" name="TextBox 153"/>
          <p:cNvSpPr txBox="1"/>
          <p:nvPr/>
        </p:nvSpPr>
        <p:spPr>
          <a:xfrm>
            <a:off x="9786607" y="5260632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40,7</a:t>
            </a:r>
            <a:endParaRPr lang="ru-RU" sz="1100" dirty="0"/>
          </a:p>
        </p:txBody>
      </p:sp>
      <p:sp>
        <p:nvSpPr>
          <p:cNvPr id="155" name="Прямоугольник 154"/>
          <p:cNvSpPr/>
          <p:nvPr/>
        </p:nvSpPr>
        <p:spPr>
          <a:xfrm>
            <a:off x="8629572" y="5228681"/>
            <a:ext cx="1224000" cy="324000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7497280" y="5228681"/>
            <a:ext cx="1395798" cy="324000"/>
          </a:xfrm>
          <a:prstGeom prst="rect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TextBox 158"/>
          <p:cNvSpPr txBox="1"/>
          <p:nvPr/>
        </p:nvSpPr>
        <p:spPr>
          <a:xfrm>
            <a:off x="7132867" y="5701756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98,6</a:t>
            </a:r>
            <a:endParaRPr lang="ru-RU" sz="1100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7506940" y="5670561"/>
            <a:ext cx="2232248" cy="324000"/>
          </a:xfrm>
          <a:prstGeom prst="rect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411378" y="6557921"/>
            <a:ext cx="5838785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700"/>
              </a:lnSpc>
              <a:spcAft>
                <a:spcPts val="300"/>
              </a:spcAft>
            </a:pPr>
            <a:r>
              <a:rPr lang="ru-RU" sz="800" dirty="0" smtClean="0"/>
              <a:t>УЧЕБНОЙ </a:t>
            </a:r>
            <a:r>
              <a:rPr lang="ru-RU" sz="800" dirty="0"/>
              <a:t>ДЕЯТЕЛЬНОСТИ</a:t>
            </a:r>
          </a:p>
          <a:p>
            <a:pPr algn="r">
              <a:lnSpc>
                <a:spcPts val="700"/>
              </a:lnSpc>
              <a:spcAft>
                <a:spcPts val="300"/>
              </a:spcAft>
            </a:pPr>
            <a:r>
              <a:rPr lang="ru-RU" sz="800" dirty="0" smtClean="0"/>
              <a:t>ВОСПИТАТЕЛЬНОЙ </a:t>
            </a:r>
            <a:r>
              <a:rPr lang="ru-RU" sz="800" dirty="0"/>
              <a:t>ДЕЯТЕЛЬНОСТИ, РАЗВИТИЯ ЛИЧНОСТИ ОБУЧАЮЩИХСЯ (ВОСПИТАННИКОВ), ИХ </a:t>
            </a:r>
            <a:r>
              <a:rPr lang="ru-RU" sz="800" dirty="0" smtClean="0"/>
              <a:t>СОЦИАЛИЗАЦИИ </a:t>
            </a:r>
          </a:p>
          <a:p>
            <a:pPr algn="r">
              <a:lnSpc>
                <a:spcPts val="700"/>
              </a:lnSpc>
              <a:spcAft>
                <a:spcPts val="300"/>
              </a:spcAft>
            </a:pPr>
            <a:r>
              <a:rPr lang="ru-RU" sz="800" dirty="0" smtClean="0"/>
              <a:t>ПЕРЕХОДА НА НОВЫЙ ОБРАЗОВАТЕЛЬНЫЙ УРОВЕНЬ И АДАПТАЦИИ НА НОВОМ ЭТАПЕ ОБУЧЕНИЯ</a:t>
            </a:r>
          </a:p>
          <a:p>
            <a:pPr algn="r">
              <a:lnSpc>
                <a:spcPts val="700"/>
              </a:lnSpc>
              <a:spcAft>
                <a:spcPts val="300"/>
              </a:spcAft>
            </a:pPr>
            <a:r>
              <a:rPr lang="ru-RU" sz="800" dirty="0" smtClean="0"/>
              <a:t>ДЕЯТЕЛЬНОСТИ ПО СОХРАНЕНИЮ И УКРЕПЛЕНИЮ ЗДОРОВЬЯ ОБУЧАЮЩИХСЯ (ВОСПИТАННИКОВ)</a:t>
            </a:r>
          </a:p>
          <a:p>
            <a:pPr algn="r">
              <a:lnSpc>
                <a:spcPts val="700"/>
              </a:lnSpc>
              <a:spcAft>
                <a:spcPts val="300"/>
              </a:spcAft>
            </a:pPr>
            <a:r>
              <a:rPr lang="ru-RU" sz="800" dirty="0" smtClean="0"/>
              <a:t>ПРОФ.САМООПРЕДЕЛЕНИЯ, ПРЕДПРОФИЛЬНОЙ ПОДГОТОВКИ И ПРОФИЛЬНОГО ОБУЧЕНИЯ ОБУЧАЮЩИХСЯ (ВОСПИТАННИКОВ)</a:t>
            </a:r>
          </a:p>
          <a:p>
            <a:pPr algn="r">
              <a:lnSpc>
                <a:spcPts val="800"/>
              </a:lnSpc>
            </a:pPr>
            <a:endParaRPr lang="ru-RU" sz="800" dirty="0"/>
          </a:p>
        </p:txBody>
      </p:sp>
      <p:sp>
        <p:nvSpPr>
          <p:cNvPr id="173" name="Прямоугольник 172"/>
          <p:cNvSpPr/>
          <p:nvPr/>
        </p:nvSpPr>
        <p:spPr>
          <a:xfrm>
            <a:off x="8635582" y="2133287"/>
            <a:ext cx="1181624" cy="324000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рямоугольник 173"/>
          <p:cNvSpPr/>
          <p:nvPr/>
        </p:nvSpPr>
        <p:spPr>
          <a:xfrm>
            <a:off x="7463962" y="2133287"/>
            <a:ext cx="1987194" cy="324000"/>
          </a:xfrm>
          <a:prstGeom prst="rect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TextBox 174"/>
          <p:cNvSpPr txBox="1"/>
          <p:nvPr/>
        </p:nvSpPr>
        <p:spPr>
          <a:xfrm>
            <a:off x="7103611" y="219645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83,4</a:t>
            </a:r>
            <a:endParaRPr lang="ru-RU" sz="1100" dirty="0"/>
          </a:p>
        </p:txBody>
      </p:sp>
      <p:sp>
        <p:nvSpPr>
          <p:cNvPr id="176" name="TextBox 175"/>
          <p:cNvSpPr txBox="1"/>
          <p:nvPr/>
        </p:nvSpPr>
        <p:spPr>
          <a:xfrm>
            <a:off x="9792617" y="219645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16,6</a:t>
            </a:r>
            <a:endParaRPr lang="ru-RU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4122564" y="493696"/>
            <a:ext cx="6449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СПЕЦИАЛИСТАМИ ППМС-ЦЕНТРОВ ОКАЗАНО </a:t>
            </a:r>
            <a:r>
              <a:rPr lang="ru-RU" sz="2000" dirty="0" smtClean="0">
                <a:solidFill>
                  <a:srgbClr val="85096B"/>
                </a:solidFill>
              </a:rPr>
              <a:t>64232</a:t>
            </a:r>
            <a:r>
              <a:rPr lang="ru-RU" sz="2000" dirty="0" smtClean="0">
                <a:solidFill>
                  <a:srgbClr val="159893"/>
                </a:solidFill>
              </a:rPr>
              <a:t> </a:t>
            </a:r>
            <a:r>
              <a:rPr lang="ru-RU" sz="1200" dirty="0" smtClean="0"/>
              <a:t>УСЛУГИ, ЧТО СОСТАВЛЯЕТ   </a:t>
            </a:r>
            <a:r>
              <a:rPr lang="en-US" sz="2000" dirty="0" smtClean="0">
                <a:solidFill>
                  <a:srgbClr val="85096B"/>
                </a:solidFill>
              </a:rPr>
              <a:t>21</a:t>
            </a:r>
            <a:r>
              <a:rPr lang="ru-RU" sz="1800" dirty="0" smtClean="0">
                <a:solidFill>
                  <a:srgbClr val="85096B"/>
                </a:solidFill>
              </a:rPr>
              <a:t>% </a:t>
            </a:r>
            <a:br>
              <a:rPr lang="ru-RU" sz="1800" dirty="0" smtClean="0">
                <a:solidFill>
                  <a:srgbClr val="85096B"/>
                </a:solidFill>
              </a:rPr>
            </a:br>
            <a:r>
              <a:rPr lang="ru-RU" sz="1200" dirty="0" smtClean="0"/>
              <a:t>ОТ ОБЩЕГО КОЛИЧЕСТВА УСЛУГ </a:t>
            </a:r>
            <a:endParaRPr lang="ru-RU" sz="1200" dirty="0"/>
          </a:p>
        </p:txBody>
      </p:sp>
      <p:sp>
        <p:nvSpPr>
          <p:cNvPr id="158" name="Равнобедренный треугольник 157"/>
          <p:cNvSpPr/>
          <p:nvPr/>
        </p:nvSpPr>
        <p:spPr>
          <a:xfrm rot="16200000" flipH="1" flipV="1">
            <a:off x="195029" y="2071471"/>
            <a:ext cx="144000" cy="65792"/>
          </a:xfrm>
          <a:prstGeom prst="triangle">
            <a:avLst/>
          </a:prstGeom>
          <a:solidFill>
            <a:srgbClr val="850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Равнобедренный треугольник 176"/>
          <p:cNvSpPr/>
          <p:nvPr/>
        </p:nvSpPr>
        <p:spPr>
          <a:xfrm rot="16200000" flipH="1" flipV="1">
            <a:off x="195029" y="2633246"/>
            <a:ext cx="144000" cy="65792"/>
          </a:xfrm>
          <a:prstGeom prst="triangle">
            <a:avLst/>
          </a:prstGeom>
          <a:solidFill>
            <a:srgbClr val="850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/>
          <p:cNvSpPr/>
          <p:nvPr/>
        </p:nvSpPr>
        <p:spPr>
          <a:xfrm rot="16200000" flipH="1" flipV="1">
            <a:off x="195029" y="3201159"/>
            <a:ext cx="144000" cy="65792"/>
          </a:xfrm>
          <a:prstGeom prst="triangle">
            <a:avLst/>
          </a:prstGeom>
          <a:solidFill>
            <a:srgbClr val="850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/>
          <p:cNvSpPr/>
          <p:nvPr/>
        </p:nvSpPr>
        <p:spPr>
          <a:xfrm rot="16200000" flipH="1" flipV="1">
            <a:off x="195029" y="3637052"/>
            <a:ext cx="144000" cy="65792"/>
          </a:xfrm>
          <a:prstGeom prst="triangle">
            <a:avLst/>
          </a:prstGeom>
          <a:solidFill>
            <a:srgbClr val="850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/>
          <p:cNvSpPr/>
          <p:nvPr/>
        </p:nvSpPr>
        <p:spPr>
          <a:xfrm rot="16200000" flipH="1" flipV="1">
            <a:off x="195029" y="4136345"/>
            <a:ext cx="144000" cy="65792"/>
          </a:xfrm>
          <a:prstGeom prst="triangle">
            <a:avLst/>
          </a:prstGeom>
          <a:solidFill>
            <a:srgbClr val="850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Равнобедренный треугольник 180"/>
          <p:cNvSpPr/>
          <p:nvPr/>
        </p:nvSpPr>
        <p:spPr>
          <a:xfrm rot="16200000" flipH="1" flipV="1">
            <a:off x="195029" y="4704896"/>
            <a:ext cx="144000" cy="65792"/>
          </a:xfrm>
          <a:prstGeom prst="triangle">
            <a:avLst/>
          </a:prstGeom>
          <a:solidFill>
            <a:srgbClr val="850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>
            <a:off x="427308" y="6075532"/>
            <a:ext cx="1943618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dirty="0" smtClean="0"/>
              <a:t>ГОУ ЯО Центр помощи детям</a:t>
            </a:r>
            <a:endParaRPr lang="ru-RU" sz="1000" dirty="0"/>
          </a:p>
        </p:txBody>
      </p:sp>
      <p:cxnSp>
        <p:nvCxnSpPr>
          <p:cNvPr id="184" name="Прямая соединительная линия 183"/>
          <p:cNvCxnSpPr/>
          <p:nvPr/>
        </p:nvCxnSpPr>
        <p:spPr>
          <a:xfrm rot="5400000">
            <a:off x="2179452" y="4757608"/>
            <a:ext cx="1" cy="3348000"/>
          </a:xfrm>
          <a:prstGeom prst="line">
            <a:avLst/>
          </a:prstGeom>
          <a:ln>
            <a:solidFill>
              <a:srgbClr val="850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Прямоугольник 185"/>
          <p:cNvSpPr/>
          <p:nvPr/>
        </p:nvSpPr>
        <p:spPr>
          <a:xfrm>
            <a:off x="7525861" y="6106869"/>
            <a:ext cx="1493247" cy="324000"/>
          </a:xfrm>
          <a:prstGeom prst="rect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TextBox 186"/>
          <p:cNvSpPr txBox="1"/>
          <p:nvPr/>
        </p:nvSpPr>
        <p:spPr>
          <a:xfrm>
            <a:off x="7146900" y="6151114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62,4</a:t>
            </a:r>
            <a:endParaRPr lang="ru-RU" sz="1100" dirty="0"/>
          </a:p>
        </p:txBody>
      </p:sp>
      <p:sp>
        <p:nvSpPr>
          <p:cNvPr id="160" name="Прямоугольник 159"/>
          <p:cNvSpPr/>
          <p:nvPr/>
        </p:nvSpPr>
        <p:spPr>
          <a:xfrm>
            <a:off x="10148443" y="6886211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1</a:t>
            </a:r>
            <a:r>
              <a:rPr lang="en-US" sz="1100" dirty="0" smtClean="0"/>
              <a:t>0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74772" y="6411008"/>
            <a:ext cx="19431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/>
              <a:t>ПСИХОЛОГИЧЕСКОЕ </a:t>
            </a:r>
            <a:r>
              <a:rPr lang="ru-RU" sz="800" dirty="0" smtClean="0"/>
              <a:t>СОПРОВОЖДЕНИЕ: </a:t>
            </a:r>
            <a:endParaRPr lang="ru-RU" sz="800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0" b="28558"/>
          <a:stretch/>
        </p:blipFill>
        <p:spPr bwMode="auto">
          <a:xfrm>
            <a:off x="2718761" y="4725319"/>
            <a:ext cx="400214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" name="TextBox 193"/>
          <p:cNvSpPr txBox="1"/>
          <p:nvPr/>
        </p:nvSpPr>
        <p:spPr>
          <a:xfrm>
            <a:off x="2750802" y="4824969"/>
            <a:ext cx="42082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4,0                                            78.8                                      1,9    14,8      </a:t>
            </a:r>
            <a:r>
              <a:rPr lang="ru-RU" sz="1100" dirty="0" smtClean="0"/>
              <a:t>0,6</a:t>
            </a:r>
            <a:endParaRPr lang="ru-RU" sz="1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10836" y="6597250"/>
            <a:ext cx="360000" cy="108000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Прямоугольник 194"/>
          <p:cNvSpPr/>
          <p:nvPr/>
        </p:nvSpPr>
        <p:spPr>
          <a:xfrm>
            <a:off x="6210836" y="6720766"/>
            <a:ext cx="360000" cy="108000"/>
          </a:xfrm>
          <a:prstGeom prst="rect">
            <a:avLst/>
          </a:prstGeom>
          <a:solidFill>
            <a:srgbClr val="DE3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Прямоугольник 195"/>
          <p:cNvSpPr/>
          <p:nvPr/>
        </p:nvSpPr>
        <p:spPr>
          <a:xfrm>
            <a:off x="6210836" y="6847834"/>
            <a:ext cx="360000" cy="108000"/>
          </a:xfrm>
          <a:prstGeom prst="rect">
            <a:avLst/>
          </a:prstGeom>
          <a:solidFill>
            <a:srgbClr val="F5C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рямоугольник 196"/>
          <p:cNvSpPr/>
          <p:nvPr/>
        </p:nvSpPr>
        <p:spPr>
          <a:xfrm>
            <a:off x="6210836" y="6977206"/>
            <a:ext cx="360000" cy="108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Прямоугольник 197"/>
          <p:cNvSpPr/>
          <p:nvPr/>
        </p:nvSpPr>
        <p:spPr>
          <a:xfrm>
            <a:off x="6210836" y="7103749"/>
            <a:ext cx="360000" cy="108000"/>
          </a:xfrm>
          <a:prstGeom prst="rect">
            <a:avLst/>
          </a:prstGeom>
          <a:solidFill>
            <a:srgbClr val="1E9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1" b="29351"/>
          <a:stretch/>
        </p:blipFill>
        <p:spPr bwMode="auto">
          <a:xfrm>
            <a:off x="2700354" y="5625166"/>
            <a:ext cx="3991059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8" name="Прямая соединительная линия 137"/>
          <p:cNvCxnSpPr/>
          <p:nvPr/>
        </p:nvCxnSpPr>
        <p:spPr>
          <a:xfrm rot="5400000">
            <a:off x="2160531" y="4349008"/>
            <a:ext cx="1" cy="3348000"/>
          </a:xfrm>
          <a:prstGeom prst="line">
            <a:avLst/>
          </a:prstGeom>
          <a:ln>
            <a:solidFill>
              <a:srgbClr val="850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rot="5400000">
            <a:off x="2160531" y="3946924"/>
            <a:ext cx="1" cy="3348000"/>
          </a:xfrm>
          <a:prstGeom prst="line">
            <a:avLst/>
          </a:prstGeom>
          <a:ln>
            <a:solidFill>
              <a:srgbClr val="850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rot="5400000">
            <a:off x="2160531" y="3505046"/>
            <a:ext cx="1" cy="3348000"/>
          </a:xfrm>
          <a:prstGeom prst="line">
            <a:avLst/>
          </a:prstGeom>
          <a:ln>
            <a:solidFill>
              <a:srgbClr val="850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903202" y="5692277"/>
            <a:ext cx="3647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13,2                       43.6                           11,7             21,8         9,8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806906" y="5724847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1,4</a:t>
            </a:r>
            <a:endParaRPr lang="ru-RU" sz="1100" dirty="0"/>
          </a:p>
        </p:txBody>
      </p:sp>
      <p:sp>
        <p:nvSpPr>
          <p:cNvPr id="99" name="TextBox 98"/>
          <p:cNvSpPr txBox="1"/>
          <p:nvPr/>
        </p:nvSpPr>
        <p:spPr>
          <a:xfrm>
            <a:off x="3906780" y="5220791"/>
            <a:ext cx="2966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74,3                                                    21,0      0,7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28324" y="5247213"/>
            <a:ext cx="3642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0,3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12300" y="5371565"/>
            <a:ext cx="3642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3,4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2828832" y="6077371"/>
            <a:ext cx="3742524" cy="288000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/>
          <p:cNvSpPr txBox="1"/>
          <p:nvPr/>
        </p:nvSpPr>
        <p:spPr>
          <a:xfrm>
            <a:off x="4501666" y="6077746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100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807034" y="611130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37,6</a:t>
            </a:r>
            <a:endParaRPr lang="ru-RU" sz="1100" dirty="0"/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3" b="29351"/>
          <a:stretch/>
        </p:blipFill>
        <p:spPr bwMode="auto">
          <a:xfrm>
            <a:off x="2682404" y="3632623"/>
            <a:ext cx="403244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5" name="Прямая соединительная линия 64"/>
          <p:cNvCxnSpPr/>
          <p:nvPr/>
        </p:nvCxnSpPr>
        <p:spPr>
          <a:xfrm rot="5400000">
            <a:off x="2034131" y="2300709"/>
            <a:ext cx="1" cy="3600000"/>
          </a:xfrm>
          <a:prstGeom prst="line">
            <a:avLst/>
          </a:prstGeom>
          <a:ln>
            <a:solidFill>
              <a:srgbClr val="850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826420" y="3656279"/>
            <a:ext cx="3744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9,8                                                                 83.4                          1,7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8949" y="3807053"/>
            <a:ext cx="6399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1, 4  </a:t>
            </a:r>
            <a:r>
              <a:rPr lang="ru-RU" sz="1100" dirty="0" smtClean="0"/>
              <a:t>3,6</a:t>
            </a:r>
            <a:endParaRPr lang="ru-RU" sz="1100" dirty="0"/>
          </a:p>
        </p:txBody>
      </p:sp>
      <p:sp>
        <p:nvSpPr>
          <p:cNvPr id="110" name="TextBox 109"/>
          <p:cNvSpPr txBox="1"/>
          <p:nvPr/>
        </p:nvSpPr>
        <p:spPr>
          <a:xfrm>
            <a:off x="4021178" y="2164482"/>
            <a:ext cx="2962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70,2                                        15,9        7,9  1,9  </a:t>
            </a:r>
            <a:r>
              <a:rPr lang="ru-RU" sz="1100" dirty="0" smtClean="0"/>
              <a:t>4,1</a:t>
            </a:r>
            <a:endParaRPr lang="ru-RU" sz="1100" dirty="0"/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5" b="32044"/>
          <a:stretch/>
        </p:blipFill>
        <p:spPr bwMode="auto">
          <a:xfrm>
            <a:off x="2680617" y="4145191"/>
            <a:ext cx="4034235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TextBox 112"/>
          <p:cNvSpPr txBox="1"/>
          <p:nvPr/>
        </p:nvSpPr>
        <p:spPr>
          <a:xfrm>
            <a:off x="2848496" y="4281134"/>
            <a:ext cx="42082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9,5                                       64.9                                      20,6          3,8  </a:t>
            </a:r>
            <a:r>
              <a:rPr lang="ru-RU" sz="1100" dirty="0" smtClean="0"/>
              <a:t>1,2</a:t>
            </a:r>
            <a:endParaRPr lang="ru-RU" sz="1100" dirty="0"/>
          </a:p>
        </p:txBody>
      </p:sp>
      <p:pic>
        <p:nvPicPr>
          <p:cNvPr id="13" name="Picture 2"/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5" b="27961"/>
          <a:stretch/>
        </p:blipFill>
        <p:spPr bwMode="auto">
          <a:xfrm>
            <a:off x="2687644" y="1568924"/>
            <a:ext cx="40320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3176627" y="1666477"/>
            <a:ext cx="3880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25,6                                     64,5                                       5,8  2,9 </a:t>
            </a:r>
            <a:r>
              <a:rPr lang="ru-RU" sz="1100" dirty="0" smtClean="0"/>
              <a:t>1,1  </a:t>
            </a:r>
            <a:endParaRPr lang="ru-RU" sz="1100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2812827" y="3223931"/>
            <a:ext cx="3580257" cy="321012"/>
          </a:xfrm>
          <a:prstGeom prst="rect">
            <a:avLst/>
          </a:prstGeom>
          <a:solidFill>
            <a:srgbClr val="156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TextBox 119"/>
          <p:cNvSpPr txBox="1"/>
          <p:nvPr/>
        </p:nvSpPr>
        <p:spPr>
          <a:xfrm>
            <a:off x="4492515" y="3236032"/>
            <a:ext cx="2400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97,6                                                2,2  </a:t>
            </a:r>
            <a:r>
              <a:rPr lang="ru-RU" sz="1100" dirty="0" smtClean="0"/>
              <a:t>0,2   </a:t>
            </a:r>
            <a:endParaRPr lang="ru-RU" sz="1100" dirty="0"/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3" b="29956"/>
          <a:stretch/>
        </p:blipFill>
        <p:spPr bwMode="auto">
          <a:xfrm>
            <a:off x="2675434" y="2630542"/>
            <a:ext cx="40320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" name="TextBox 123"/>
          <p:cNvSpPr txBox="1"/>
          <p:nvPr/>
        </p:nvSpPr>
        <p:spPr>
          <a:xfrm>
            <a:off x="3906539" y="2700511"/>
            <a:ext cx="3052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58,8                                        24,7        11,8    3,7 </a:t>
            </a:r>
            <a:r>
              <a:rPr lang="ru-RU" sz="1100" dirty="0" smtClean="0"/>
              <a:t>1,0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4949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445" y="500271"/>
            <a:ext cx="3600400" cy="692930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ПОВЫШЕНИЕ КВАЛИФИКАЦИИ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8588" y="537195"/>
            <a:ext cx="448375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rgbClr val="911C62"/>
                </a:solidFill>
              </a:rPr>
              <a:t>МЕРОПРИЯТИЯ </a:t>
            </a:r>
            <a:r>
              <a:rPr lang="ru-RU" sz="1200" dirty="0">
                <a:solidFill>
                  <a:srgbClr val="911C62"/>
                </a:solidFill>
              </a:rPr>
              <a:t>ПО ПОВЫШЕНИЮ КВАЛИФИКАЦИИ </a:t>
            </a:r>
            <a:r>
              <a:rPr lang="ru-RU" sz="1200" dirty="0" smtClean="0">
                <a:solidFill>
                  <a:srgbClr val="911C62"/>
                </a:solidFill>
              </a:rPr>
              <a:t>СПЕЦИАЛИСТОВ СЛУЖБЫ НА </a:t>
            </a:r>
            <a:r>
              <a:rPr lang="ru-RU" sz="1200" dirty="0">
                <a:solidFill>
                  <a:srgbClr val="911C62"/>
                </a:solidFill>
              </a:rPr>
              <a:t>БАЗЕ </a:t>
            </a:r>
            <a:r>
              <a:rPr lang="ru-RU" sz="1600" dirty="0" smtClean="0">
                <a:solidFill>
                  <a:srgbClr val="911C62"/>
                </a:solidFill>
              </a:rPr>
              <a:t/>
            </a:r>
            <a:br>
              <a:rPr lang="ru-RU" sz="1600" dirty="0" smtClean="0">
                <a:solidFill>
                  <a:srgbClr val="911C62"/>
                </a:solidFill>
              </a:rPr>
            </a:br>
            <a:r>
              <a:rPr lang="ru-RU" sz="1400" dirty="0" smtClean="0">
                <a:solidFill>
                  <a:srgbClr val="911C62"/>
                </a:solidFill>
              </a:rPr>
              <a:t>ГАУ ДПО ЯО </a:t>
            </a:r>
            <a:r>
              <a:rPr lang="ru-RU" sz="1400" dirty="0">
                <a:solidFill>
                  <a:srgbClr val="911C62"/>
                </a:solidFill>
              </a:rPr>
              <a:t>«ИНСТИТУТ РАЗВИТИЯ ОБРАЗОВАНИЯ</a:t>
            </a:r>
            <a:r>
              <a:rPr lang="ru-RU" sz="1400" dirty="0" smtClean="0">
                <a:solidFill>
                  <a:srgbClr val="911C62"/>
                </a:solidFill>
              </a:rPr>
              <a:t>»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93350" y="665258"/>
            <a:ext cx="936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156193"/>
                </a:solidFill>
              </a:rPr>
              <a:t> </a:t>
            </a:r>
            <a:r>
              <a:rPr lang="ru-RU" sz="2800" dirty="0" smtClean="0">
                <a:solidFill>
                  <a:srgbClr val="156193"/>
                </a:solidFill>
              </a:rPr>
              <a:t>400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85815" y="580311"/>
            <a:ext cx="6120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911C62"/>
                </a:solidFill>
              </a:rPr>
              <a:t>БОЛЕЕ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007484" y="963229"/>
            <a:ext cx="448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911C62"/>
                </a:solidFill>
              </a:rPr>
              <a:t>чел.</a:t>
            </a:r>
            <a:endParaRPr lang="ru-RU" sz="1200" dirty="0">
              <a:solidFill>
                <a:srgbClr val="911C6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866903" y="618842"/>
            <a:ext cx="0" cy="576000"/>
          </a:xfrm>
          <a:prstGeom prst="line">
            <a:avLst/>
          </a:prstGeom>
          <a:ln w="12700">
            <a:solidFill>
              <a:srgbClr val="FDA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482604" y="1390036"/>
            <a:ext cx="59463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85096B"/>
              </a:buClr>
              <a:buFont typeface="Wingdings" panose="05000000000000000000" pitchFamily="2" charset="2"/>
              <a:buChar char="§"/>
              <a:tabLst>
                <a:tab pos="363538" algn="l"/>
              </a:tabLst>
            </a:pP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педагога-психолога: психологическое сопровождение 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детей с ОВЗ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с трудностями 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обучении, развитии 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социальной адаптации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100" dirty="0" smtClean="0">
                <a:ea typeface="Times New Roman" panose="02020603050405020304" pitchFamily="18" charset="0"/>
              </a:rPr>
              <a:t> 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85096B"/>
              </a:buClr>
              <a:buFont typeface="Wingdings" panose="05000000000000000000" pitchFamily="2" charset="2"/>
              <a:buChar char="§"/>
              <a:tabLst>
                <a:tab pos="363538" algn="l"/>
              </a:tabLst>
            </a:pP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Проектирование психологически безопасной и комфортной образовательной среды в ОО» </a:t>
            </a:r>
            <a:endParaRPr lang="ru-RU" sz="11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85096B"/>
              </a:buClr>
              <a:buFont typeface="Wingdings" panose="05000000000000000000" pitchFamily="2" charset="2"/>
              <a:buChar char="§"/>
              <a:tabLst>
                <a:tab pos="363538" algn="l"/>
              </a:tabLst>
            </a:pPr>
            <a:r>
              <a:rPr lang="ru-RU" sz="1100" dirty="0" smtClean="0">
                <a:ea typeface="Times New Roman" panose="02020603050405020304" pitchFamily="18" charset="0"/>
              </a:rPr>
              <a:t> «Развитие профессионального потенциала педагога-психолога: задачи и новые </a:t>
            </a:r>
            <a:br>
              <a:rPr lang="ru-RU" sz="1100" dirty="0" smtClean="0">
                <a:ea typeface="Times New Roman" panose="02020603050405020304" pitchFamily="18" charset="0"/>
              </a:rPr>
            </a:br>
            <a:r>
              <a:rPr lang="ru-RU" sz="1100" dirty="0" smtClean="0">
                <a:ea typeface="Times New Roman" panose="02020603050405020304" pitchFamily="18" charset="0"/>
              </a:rPr>
              <a:t>инструменты достижения»</a:t>
            </a:r>
            <a:endParaRPr lang="ru-RU" sz="11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85096B"/>
              </a:buClr>
              <a:buFont typeface="Wingdings" panose="05000000000000000000" pitchFamily="2" charset="2"/>
              <a:buChar char="§"/>
              <a:tabLst>
                <a:tab pos="363538" algn="l"/>
              </a:tabLst>
            </a:pP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«Социально-психологические технологии работы с обучающимися, имеющими </a:t>
            </a:r>
            <a:b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девиантное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поведение» </a:t>
            </a:r>
            <a:endParaRPr lang="ru-RU" sz="11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66322" y="1217068"/>
            <a:ext cx="35962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dirty="0" smtClean="0">
                <a:solidFill>
                  <a:srgbClr val="156193"/>
                </a:solidFill>
              </a:rPr>
              <a:t>ПРОГРАММЫ ПОВЫШЕНИЯ КВАЛИФИКАЦИИ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546565" y="1442467"/>
            <a:ext cx="5292000" cy="0"/>
          </a:xfrm>
          <a:prstGeom prst="line">
            <a:avLst/>
          </a:prstGeom>
          <a:ln w="28575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 rot="16200000">
            <a:off x="2397529" y="3359782"/>
            <a:ext cx="4057327" cy="153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000" dirty="0" smtClean="0">
                <a:solidFill>
                  <a:srgbClr val="911C6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КАФЕДРА  ОБЩЕЙ  ПЕДАГОГИКИ  И  ПСИХОЛОГИИ </a:t>
            </a:r>
            <a:endParaRPr lang="ru-RU" sz="1000" dirty="0">
              <a:solidFill>
                <a:srgbClr val="911C6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6322" y="3313157"/>
            <a:ext cx="39583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dirty="0" smtClean="0">
                <a:solidFill>
                  <a:srgbClr val="156193"/>
                </a:solidFill>
              </a:rPr>
              <a:t>ПРОГРАММА ПРОФЕССИОНАЛЬНОЙ ПЕРЕПОДГОТОВКИ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546565" y="3544039"/>
            <a:ext cx="5292000" cy="0"/>
          </a:xfrm>
          <a:prstGeom prst="line">
            <a:avLst/>
          </a:prstGeom>
          <a:ln w="28575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482604" y="3515464"/>
            <a:ext cx="500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«Социальный педагог – психолог семейного профиля»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66322" y="2775193"/>
            <a:ext cx="5372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dirty="0" smtClean="0">
                <a:solidFill>
                  <a:srgbClr val="156193"/>
                </a:solidFill>
              </a:rPr>
              <a:t>КУРСЫ ПЕРЕПОДГОТОВКИ СПЕЦИАЛИСТОВ ДОПОЛНИТЕЛЬНОГО ОБРАЗОВАНИЯ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546565" y="2996550"/>
            <a:ext cx="5292000" cy="0"/>
          </a:xfrm>
          <a:prstGeom prst="line">
            <a:avLst/>
          </a:prstGeom>
          <a:ln w="28575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482604" y="2951891"/>
            <a:ext cx="53066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«Профессиональный стандарт педагога, формирование социально-психологических компетенций»</a:t>
            </a:r>
            <a:endParaRPr lang="ru-RU" sz="11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466322" y="3720822"/>
            <a:ext cx="3528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dirty="0" smtClean="0">
                <a:solidFill>
                  <a:srgbClr val="156193"/>
                </a:solidFill>
              </a:rPr>
              <a:t>СЕМИНАРЫ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546565" y="3936846"/>
            <a:ext cx="5292000" cy="0"/>
          </a:xfrm>
          <a:prstGeom prst="line">
            <a:avLst/>
          </a:prstGeom>
          <a:ln w="28575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482604" y="3917796"/>
            <a:ext cx="560215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>
              <a:buClr>
                <a:srgbClr val="85096B"/>
              </a:buClr>
              <a:buFont typeface="Wingdings" panose="05000000000000000000" pitchFamily="2" charset="2"/>
              <a:buChar char="§"/>
              <a:tabLst>
                <a:tab pos="85725" algn="l"/>
              </a:tabLst>
            </a:pPr>
            <a:r>
              <a:rPr lang="ru-RU" sz="1100" dirty="0" smtClean="0"/>
              <a:t>«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развития на переходных  и кризисных этапах 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обучающихся: технологии психологической работы 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подростками»</a:t>
            </a:r>
          </a:p>
          <a:p>
            <a:pPr indent="-171450">
              <a:buClr>
                <a:srgbClr val="85096B"/>
              </a:buClr>
              <a:buFont typeface="Wingdings" panose="05000000000000000000" pitchFamily="2" charset="2"/>
              <a:buChar char="§"/>
              <a:tabLst>
                <a:tab pos="85725" algn="l"/>
              </a:tabLs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«Психологическое сопровождение детей с признаками одаренности»</a:t>
            </a:r>
          </a:p>
          <a:p>
            <a:pPr indent="-171450">
              <a:buClr>
                <a:srgbClr val="85096B"/>
              </a:buClr>
              <a:buFont typeface="Wingdings" panose="05000000000000000000" pitchFamily="2" charset="2"/>
              <a:buChar char="§"/>
              <a:tabLst>
                <a:tab pos="85725" algn="l"/>
              </a:tabLs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«Психолого-педагогическое сопровождение детей с СДВГ»</a:t>
            </a:r>
          </a:p>
          <a:p>
            <a:pPr indent="-171450">
              <a:buClr>
                <a:srgbClr val="85096B"/>
              </a:buClr>
              <a:buFont typeface="Wingdings" panose="05000000000000000000" pitchFamily="2" charset="2"/>
              <a:buChar char="§"/>
              <a:tabLst>
                <a:tab pos="85725" algn="l"/>
              </a:tabLs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 «Психолого-педагогические инструменты формирования мотивации на развитие </a:t>
            </a:r>
            <a:b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образовательную активность школьников» </a:t>
            </a:r>
          </a:p>
          <a:p>
            <a:pPr indent="-171450">
              <a:buClr>
                <a:srgbClr val="85096B"/>
              </a:buClr>
              <a:buFont typeface="Wingdings" panose="05000000000000000000" pitchFamily="2" charset="2"/>
              <a:buChar char="§"/>
              <a:tabLst>
                <a:tab pos="85725" algn="l"/>
              </a:tabLs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 «Профессиональный стандарт педагога-психолога: содержание, технологии, методы работы»</a:t>
            </a:r>
          </a:p>
          <a:p>
            <a:pPr indent="-171450">
              <a:buClr>
                <a:srgbClr val="85096B"/>
              </a:buClr>
              <a:buFont typeface="Wingdings" panose="05000000000000000000" pitchFamily="2" charset="2"/>
              <a:buChar char="§"/>
              <a:tabLst>
                <a:tab pos="85725" algn="l"/>
              </a:tabLs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«Проведение психологических исследований с использованием АСИОУ»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466322" y="5493965"/>
            <a:ext cx="48105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200" dirty="0" smtClean="0">
                <a:solidFill>
                  <a:srgbClr val="156193"/>
                </a:solidFill>
              </a:rPr>
              <a:t>МЕЖКАФЕДРАЛЬНАЯ ПРОГРАММА ПОВЫШЕНИЯ КВАЛИФИКАЦИИ</a:t>
            </a:r>
            <a:endParaRPr lang="ru-RU" sz="1200" dirty="0">
              <a:solidFill>
                <a:srgbClr val="156193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546565" y="5722188"/>
            <a:ext cx="5292000" cy="0"/>
          </a:xfrm>
          <a:prstGeom prst="line">
            <a:avLst/>
          </a:prstGeom>
          <a:ln w="28575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266580" y="1404367"/>
            <a:ext cx="0" cy="5400000"/>
          </a:xfrm>
          <a:prstGeom prst="line">
            <a:avLst/>
          </a:prstGeom>
          <a:ln>
            <a:solidFill>
              <a:srgbClr val="85096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9955244" y="6949015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11</a:t>
            </a:r>
            <a:endParaRPr lang="ru-RU" sz="11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15626" y="1260351"/>
            <a:ext cx="3550954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Педагоги-психологи повышали свой профессиональный уровень по ключевым направлениям деятельности Службы</a:t>
            </a:r>
            <a:r>
              <a:rPr lang="ru-RU" sz="1100" dirty="0" smtClean="0"/>
              <a:t>.</a:t>
            </a:r>
          </a:p>
          <a:p>
            <a:endParaRPr lang="ru-RU" sz="1100" dirty="0"/>
          </a:p>
          <a:p>
            <a:r>
              <a:rPr lang="ru-RU" sz="1100" dirty="0"/>
              <a:t>Наиболее актуально для специалистов приобретение новых знаний, умений, компетенций в области психологического сопровождения новых образовательных стандартов, в деятельности по сохранению и укреплению здоровья обучающихся, сопровождению детей с ограниченными возможностями здоровья и одарённых обучающихся, сопровождению развития личности обучающихся и др. </a:t>
            </a:r>
            <a:endParaRPr lang="ru-RU" sz="1100" dirty="0" smtClean="0"/>
          </a:p>
          <a:p>
            <a:endParaRPr lang="ru-RU" sz="1100" dirty="0"/>
          </a:p>
          <a:p>
            <a:r>
              <a:rPr lang="ru-RU" sz="1100" dirty="0"/>
              <a:t>В течение года  была организована серия семинаров для   руководителей  методических объединений педагогов-психологов и руководителей  ППМС-центров в рамках общей темы  «Актуальные вопросы развития региональной системы образования». Программа семинаров  разработана специалистами ГУ ЯО «Центр профессиональной ориентации и психологической поддержки «Ресурс» совместно с кафедрой общей педагогики и психологии ГАУ ДПО ЯО «Институт развития образования».</a:t>
            </a:r>
          </a:p>
          <a:p>
            <a:r>
              <a:rPr lang="ru-RU" sz="1100" dirty="0"/>
              <a:t> </a:t>
            </a:r>
          </a:p>
          <a:p>
            <a:r>
              <a:rPr lang="ru-RU" sz="1100" dirty="0"/>
              <a:t>Существенный вклад в повышение профессионального уровня  педагогов-психологов образовательных организаций  Ярославской области  внесли семинары,  организованные на базе центра «Ресурс</a:t>
            </a:r>
            <a:r>
              <a:rPr lang="ru-RU" sz="1100" dirty="0" smtClean="0"/>
              <a:t>», </a:t>
            </a:r>
            <a:r>
              <a:rPr lang="ru-RU" sz="1100" dirty="0"/>
              <a:t>по теме «Психолого-педагогическое сопровождение образования в условиях внедрения профессионального стандарта педагога-психолога». Программа семинаров разработана с учетом актуальных  задач системы  образования </a:t>
            </a:r>
            <a:r>
              <a:rPr lang="ru-RU" sz="1100" dirty="0" smtClean="0"/>
              <a:t>и </a:t>
            </a:r>
            <a:r>
              <a:rPr lang="ru-RU" sz="1100" dirty="0"/>
              <a:t>предложений муниципальных служб практической психологии.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82604" y="5696600"/>
            <a:ext cx="53666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Специалисты Службы проявляют интерес к</a:t>
            </a:r>
            <a:r>
              <a:rPr lang="ru-RU" sz="1100" dirty="0" smtClean="0"/>
              <a:t> </a:t>
            </a:r>
            <a:r>
              <a:rPr lang="ru-RU" sz="1100" dirty="0"/>
              <a:t>программам повышения квалификации, которые реализуются </a:t>
            </a:r>
            <a:r>
              <a:rPr lang="ru-RU" sz="1100" dirty="0" smtClean="0"/>
              <a:t>КАФЕДРАМИ ИНКЛЮЗИВНОГО ОБРАЗОВАНИЯ, ДОШКОЛЬНОГО И НАЧАЛЬНОГО ОБРАЗОВАНИЯ, ПРОФЕССИОНАЛЬНОГО ОБРАЗОВАНИЯ </a:t>
            </a:r>
            <a:r>
              <a:rPr lang="ru-RU" sz="1100" dirty="0"/>
              <a:t>с использованием практико-ориентированных методов работы, сочетающих в себе как традиционные формы работы (лекции, семинарские занятия), так и активные формы обучения (деловые игры, анализ ситуации, проблемные семинары, мастер-классы, тренинги и др.). </a:t>
            </a:r>
            <a:r>
              <a:rPr lang="ru-RU" sz="1100" dirty="0" smtClean="0"/>
              <a:t>Удобным </a:t>
            </a:r>
            <a:r>
              <a:rPr lang="ru-RU" sz="1100" dirty="0"/>
              <a:t>и </a:t>
            </a:r>
            <a:r>
              <a:rPr lang="ru-RU" sz="1100" dirty="0" smtClean="0"/>
              <a:t>значимым </a:t>
            </a:r>
            <a:r>
              <a:rPr lang="ru-RU" sz="1100" dirty="0"/>
              <a:t>для специалистов стало участие в </a:t>
            </a:r>
            <a:r>
              <a:rPr lang="ru-RU" sz="1100" dirty="0" err="1"/>
              <a:t>вебинарах</a:t>
            </a:r>
            <a:r>
              <a:rPr lang="ru-RU" sz="1100" dirty="0"/>
              <a:t>, дискуссионных клубах, «круглых столах</a:t>
            </a:r>
            <a:r>
              <a:rPr lang="ru-RU" sz="1100" dirty="0" smtClean="0"/>
              <a:t>».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6383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0540" y="1888157"/>
            <a:ext cx="4844152" cy="299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0540" y="2501740"/>
            <a:ext cx="484415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0540" y="3276575"/>
            <a:ext cx="4844152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30540" y="4022533"/>
            <a:ext cx="484415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30540" y="4941385"/>
            <a:ext cx="484415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621141" y="4644727"/>
            <a:ext cx="4824000" cy="4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21141" y="2796385"/>
            <a:ext cx="4844152" cy="3189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621141" y="3573233"/>
            <a:ext cx="4844152" cy="567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621141" y="1908423"/>
            <a:ext cx="4844152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621141" y="5401357"/>
            <a:ext cx="4824000" cy="4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148443" y="6895447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1</a:t>
            </a:r>
            <a:r>
              <a:rPr lang="ru-RU" sz="1100" dirty="0" smtClean="0"/>
              <a:t>2</a:t>
            </a:r>
            <a:endParaRPr lang="ru-RU" sz="11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476" y="545449"/>
            <a:ext cx="3600400" cy="682222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ДЕЯТЕЛЬНОСТЬ СЛУЖБЫ В ДОКУМЕНТАХ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132" y="1836415"/>
            <a:ext cx="504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/>
              <a:t>Федеральный закон от 29.12.2012 N 273-ФЗ </a:t>
            </a:r>
            <a:r>
              <a:rPr lang="ru-RU" sz="1000" dirty="0" smtClean="0"/>
              <a:t>«Об образовании в Российской Федерации»</a:t>
            </a:r>
            <a:endParaRPr lang="ru-RU" sz="1000" dirty="0"/>
          </a:p>
          <a:p>
            <a:pPr marL="171450" lvl="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/>
              <a:t>Федеральный закон от 24.07.1998 №124-Ф3 (ред. от 02.12.2013) </a:t>
            </a:r>
            <a:r>
              <a:rPr lang="ru-RU" sz="1000" dirty="0" smtClean="0"/>
              <a:t>«Об основных гарантиях прав ребенка в Российской Федерации»</a:t>
            </a:r>
            <a:endParaRPr lang="ru-RU" sz="1000" dirty="0"/>
          </a:p>
          <a:p>
            <a:pPr marL="171450" lvl="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/>
              <a:t>Концепция развития психологической службы в системе образования в Российской Федерации на период до 2025 года (Утверждена Министром образования и науки </a:t>
            </a:r>
            <a:r>
              <a:rPr lang="ru-RU" sz="1000" dirty="0" smtClean="0"/>
              <a:t>РФ 19.12.2017</a:t>
            </a:r>
            <a:r>
              <a:rPr lang="ru-RU" sz="1000" dirty="0"/>
              <a:t>)</a:t>
            </a:r>
          </a:p>
          <a:p>
            <a:pPr marL="171450" lvl="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/>
              <a:t>Концепция развития ранней помощи в Российской Федерации на период до 2020 года (Утверждена Правительством </a:t>
            </a:r>
            <a:r>
              <a:rPr lang="ru-RU" sz="1000" dirty="0" smtClean="0"/>
              <a:t>РФ </a:t>
            </a:r>
            <a:r>
              <a:rPr lang="ru-RU" sz="1000" dirty="0"/>
              <a:t>распоряжением от 31.08.2016 г. №1839-р)</a:t>
            </a:r>
          </a:p>
          <a:p>
            <a:pPr marL="171450" lvl="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/>
              <a:t>Стратегия развития воспитания в Российской Федерации на период до 2025 года (Утверждена распоряжением Правительства </a:t>
            </a:r>
            <a:r>
              <a:rPr lang="ru-RU" sz="1000" dirty="0" smtClean="0"/>
              <a:t>РФ от </a:t>
            </a:r>
            <a:r>
              <a:rPr lang="ru-RU" sz="1000" dirty="0"/>
              <a:t>29.05.2015 г. N 996-р)</a:t>
            </a:r>
          </a:p>
          <a:p>
            <a:pPr marL="171450" lvl="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/>
              <a:t>Государственная программа  Российской Федерации «Развитие образования» на 2018 -2025 годы (Утверждена постановлением Правительства РФ от 26 декабря 2017г. № 1642)</a:t>
            </a:r>
          </a:p>
          <a:p>
            <a:pPr marL="171450" lvl="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 smtClean="0"/>
              <a:t>Приказ  Министерства труда и социальной защиты от 24.07.2015 г. №514н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ru-RU" sz="1000" dirty="0" smtClean="0"/>
              <a:t>«Об утверждении профессионального стандарта Педагог-психолог» (Психолог в сфере образования)»</a:t>
            </a:r>
          </a:p>
          <a:p>
            <a:pPr marL="171450" lvl="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 smtClean="0"/>
              <a:t>Приказ </a:t>
            </a:r>
            <a:r>
              <a:rPr lang="ru-RU" sz="1000" dirty="0"/>
              <a:t>Министерства образования и науки </a:t>
            </a:r>
            <a:r>
              <a:rPr lang="ru-RU" sz="1000" dirty="0" smtClean="0"/>
              <a:t>РФ от </a:t>
            </a:r>
            <a:r>
              <a:rPr lang="ru-RU" sz="1000" dirty="0"/>
              <a:t>11.05.2016 N </a:t>
            </a:r>
            <a:r>
              <a:rPr lang="ru-RU" sz="1000" dirty="0" smtClean="0"/>
              <a:t>536 «Об утверждении «Особенностей режима рабочего времени и времени отдыха педагогических и иных работников организаций, осуществляющих образовательную деятельность»</a:t>
            </a:r>
          </a:p>
          <a:p>
            <a:pPr marL="17145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/>
              <a:t>Рекомендации по итогам проведенного в Совете Федерации </a:t>
            </a:r>
            <a:r>
              <a:rPr lang="ru-RU" sz="1000" dirty="0" smtClean="0"/>
              <a:t>13.12. 2017г</a:t>
            </a:r>
            <a:r>
              <a:rPr lang="ru-RU" sz="1000" dirty="0"/>
              <a:t>. «круглого стола» на тему «О состоянии и перспективах развития педагогического образования в Российской Федерации» </a:t>
            </a:r>
          </a:p>
          <a:p>
            <a:pPr marL="171450" lvl="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/>
              <a:t>Методические рекомендации по апробации профессионального стандарта Педагог-психолог (Психолог в сфере образования) (Одобрены решением </a:t>
            </a:r>
            <a:r>
              <a:rPr lang="en-US" sz="1000" dirty="0"/>
              <a:t>XII</a:t>
            </a:r>
            <a:r>
              <a:rPr lang="ru-RU" sz="1000" dirty="0"/>
              <a:t> Всероссийской научно-практической Конференции психологов образования России «Психология образования: апробация и внедрение профессионального стандарта «Педагог-психолог»  </a:t>
            </a:r>
            <a:r>
              <a:rPr lang="ru-RU" sz="1000" dirty="0" smtClean="0"/>
              <a:t>от </a:t>
            </a:r>
            <a:r>
              <a:rPr lang="ru-RU" sz="1000" dirty="0"/>
              <a:t>15 апреля 2016 г</a:t>
            </a:r>
            <a:r>
              <a:rPr lang="ru-RU" sz="1000" dirty="0" smtClean="0"/>
              <a:t>.</a:t>
            </a:r>
            <a:r>
              <a:rPr lang="ru-RU" sz="1000" i="1" dirty="0" smtClean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8708" y="1836415"/>
            <a:ext cx="5040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/>
              <a:t>Методические рекомендации по совершенствованию деятельности центров психолого-педагогической, медицинской и социальной помощи (приложение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ru-RU" sz="1000" dirty="0" smtClean="0"/>
              <a:t>к </a:t>
            </a:r>
            <a:r>
              <a:rPr lang="ru-RU" sz="1000" dirty="0"/>
              <a:t>письму </a:t>
            </a:r>
            <a:r>
              <a:rPr lang="ru-RU" sz="1000" dirty="0" err="1"/>
              <a:t>Минобрнауки</a:t>
            </a:r>
            <a:r>
              <a:rPr lang="ru-RU" sz="1000" dirty="0"/>
              <a:t> России от 10.02.2015г. № ВК – 268/07</a:t>
            </a:r>
            <a:r>
              <a:rPr lang="ru-RU" sz="1000" dirty="0" smtClean="0"/>
              <a:t>)</a:t>
            </a:r>
          </a:p>
          <a:p>
            <a:pPr marL="171450" lvl="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 smtClean="0"/>
              <a:t>Стратегия </a:t>
            </a:r>
            <a:r>
              <a:rPr lang="ru-RU" sz="1000" dirty="0"/>
              <a:t>действий по развитию молодежи в интересах модернизации Ярославского региона (на период 2015-2025 </a:t>
            </a:r>
            <a:r>
              <a:rPr lang="ru-RU" sz="1000" dirty="0" err="1"/>
              <a:t>г.г</a:t>
            </a:r>
            <a:r>
              <a:rPr lang="ru-RU" sz="1000" dirty="0"/>
              <a:t>.) (</a:t>
            </a:r>
            <a:r>
              <a:rPr lang="ru-RU" sz="1000" dirty="0" smtClean="0"/>
              <a:t>Утверждена постановлением </a:t>
            </a:r>
            <a:r>
              <a:rPr lang="ru-RU" sz="1000" dirty="0"/>
              <a:t>Правительства </a:t>
            </a:r>
            <a:r>
              <a:rPr lang="ru-RU" sz="1000" dirty="0" smtClean="0"/>
              <a:t>ЯО от </a:t>
            </a:r>
            <a:r>
              <a:rPr lang="ru-RU" sz="1000" dirty="0"/>
              <a:t>05.10.2015 </a:t>
            </a:r>
            <a:r>
              <a:rPr lang="ru-RU" sz="1000" dirty="0" smtClean="0"/>
              <a:t>N </a:t>
            </a:r>
            <a:r>
              <a:rPr lang="ru-RU" sz="1000" dirty="0"/>
              <a:t>1075-п)</a:t>
            </a:r>
          </a:p>
          <a:p>
            <a:pPr marL="171450" lvl="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/>
              <a:t>Постановление Правительства </a:t>
            </a:r>
            <a:r>
              <a:rPr lang="ru-RU" sz="1000" dirty="0" smtClean="0"/>
              <a:t>ЯО от </a:t>
            </a:r>
            <a:r>
              <a:rPr lang="ru-RU" sz="1000" dirty="0"/>
              <a:t>29.12.2014 года 1408-п «Об утверждении концепция семейной политики Ярославской области на период до 2025 года»</a:t>
            </a:r>
          </a:p>
          <a:p>
            <a:pPr marL="171450" lvl="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/>
              <a:t>Положение об областной службе практической психологии в системе образования </a:t>
            </a:r>
            <a:r>
              <a:rPr lang="ru-RU" sz="1000" dirty="0" smtClean="0"/>
              <a:t>ЯО (Утверждено </a:t>
            </a:r>
            <a:r>
              <a:rPr lang="ru-RU" sz="1000" dirty="0"/>
              <a:t>приказом департамента образования Администрации </a:t>
            </a:r>
            <a:r>
              <a:rPr lang="ru-RU" sz="1000" dirty="0" smtClean="0"/>
              <a:t>ЯО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ru-RU" sz="1000" dirty="0" smtClean="0"/>
              <a:t>№  </a:t>
            </a:r>
            <a:r>
              <a:rPr lang="ru-RU" sz="1000" dirty="0"/>
              <a:t>01-03/467  от 23.09.2002 г.)</a:t>
            </a:r>
          </a:p>
          <a:p>
            <a:pPr marL="171450" lvl="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/>
              <a:t>Этический кодекс психолога службы практической психологии в системе образования </a:t>
            </a:r>
            <a:r>
              <a:rPr lang="ru-RU" sz="1000" dirty="0" smtClean="0"/>
              <a:t>ЯО (Принят </a:t>
            </a:r>
            <a:r>
              <a:rPr lang="ru-RU" sz="1000" dirty="0"/>
              <a:t>на VIII областной научно-практической конференции 17.12.2002 г., утвержден приказом  департамента образования Администрации </a:t>
            </a:r>
            <a:r>
              <a:rPr lang="ru-RU" sz="1000" dirty="0" smtClean="0"/>
              <a:t>ЯО </a:t>
            </a:r>
            <a:br>
              <a:rPr lang="ru-RU" sz="1000" dirty="0" smtClean="0"/>
            </a:br>
            <a:r>
              <a:rPr lang="ru-RU" sz="1000" dirty="0" smtClean="0"/>
              <a:t>№  </a:t>
            </a:r>
            <a:r>
              <a:rPr lang="ru-RU" sz="1000" dirty="0"/>
              <a:t>01-03/467  от 23.09.2002 г</a:t>
            </a:r>
            <a:r>
              <a:rPr lang="ru-RU" sz="1000" dirty="0" smtClean="0"/>
              <a:t>.)</a:t>
            </a:r>
          </a:p>
          <a:p>
            <a:pPr marL="171450" indent="-17145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/>
              <a:t>План мероприятий по реализации Концепции развития психологической службы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ru-RU" sz="1000" dirty="0" smtClean="0"/>
              <a:t>в </a:t>
            </a:r>
            <a:r>
              <a:rPr lang="ru-RU" sz="1000" dirty="0"/>
              <a:t>системе образования в Российской Федерации на период до 2025 </a:t>
            </a:r>
            <a:r>
              <a:rPr lang="ru-RU" sz="1000" dirty="0" smtClean="0"/>
              <a:t>года (Утвержден  </a:t>
            </a:r>
            <a:r>
              <a:rPr lang="ru-RU" sz="1000" dirty="0"/>
              <a:t>Министерством образования и науки </a:t>
            </a:r>
            <a:r>
              <a:rPr lang="ru-RU" sz="1000" dirty="0" smtClean="0"/>
              <a:t>РФ 11.05.2018</a:t>
            </a:r>
            <a:r>
              <a:rPr lang="ru-RU" sz="1000" dirty="0"/>
              <a:t>) </a:t>
            </a:r>
          </a:p>
          <a:p>
            <a:pPr marL="17145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/>
              <a:t>Письмо Министерства образования и науки </a:t>
            </a:r>
            <a:r>
              <a:rPr lang="ru-RU" sz="1000" dirty="0" smtClean="0"/>
              <a:t>РФ от </a:t>
            </a:r>
            <a:r>
              <a:rPr lang="ru-RU" sz="1000" dirty="0"/>
              <a:t>08.05.2018 № 07-2618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ru-RU" sz="1000" dirty="0" smtClean="0"/>
              <a:t>«</a:t>
            </a:r>
            <a:r>
              <a:rPr lang="ru-RU" sz="1000" dirty="0"/>
              <a:t>О рассмотрении проекта приказа об утверждении нового Положения о деятельности психолого-медико-педагогических комиссий (далее - ПМПК)»</a:t>
            </a:r>
          </a:p>
          <a:p>
            <a:pPr marL="17145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/>
              <a:t>Письмо Министерства образования и науки </a:t>
            </a:r>
            <a:r>
              <a:rPr lang="ru-RU" sz="1000" dirty="0" smtClean="0"/>
              <a:t>РФ от </a:t>
            </a:r>
            <a:r>
              <a:rPr lang="ru-RU" sz="1000" dirty="0"/>
              <a:t>19.06.2018 № ТС -1611/07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ru-RU" sz="1000" dirty="0" smtClean="0"/>
              <a:t>«</a:t>
            </a:r>
            <a:r>
              <a:rPr lang="ru-RU" sz="1000" dirty="0"/>
              <a:t>О внештатном психологе системы образования Субъекта Российской Федерации» </a:t>
            </a:r>
          </a:p>
          <a:p>
            <a:pPr marL="171450" lvl="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/>
              <a:t>Письмо </a:t>
            </a:r>
            <a:r>
              <a:rPr lang="ru-RU" sz="1000" dirty="0" err="1"/>
              <a:t>Минпросвещения</a:t>
            </a:r>
            <a:r>
              <a:rPr lang="ru-RU" sz="1000" dirty="0"/>
              <a:t> России от 20.09.2018 г. № ПЗ-202/02 </a:t>
            </a:r>
            <a:r>
              <a:rPr lang="ru-RU" sz="1000" dirty="0" smtClean="0"/>
              <a:t>«</a:t>
            </a:r>
            <a:r>
              <a:rPr lang="ru-RU" sz="1000" dirty="0"/>
              <a:t>О национальном проекте «Образование» (протокол заседания Правительственной комиссии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от </a:t>
            </a:r>
            <a:r>
              <a:rPr lang="ru-RU" sz="1000" dirty="0"/>
              <a:t>05.09.2018 г. № 3, раздел </a:t>
            </a:r>
            <a:r>
              <a:rPr lang="en-US" sz="1000" dirty="0"/>
              <a:t>III</a:t>
            </a:r>
            <a:r>
              <a:rPr lang="ru-RU" sz="1000" dirty="0"/>
              <a:t>,</a:t>
            </a:r>
            <a:r>
              <a:rPr lang="en-US" sz="1000" dirty="0"/>
              <a:t> </a:t>
            </a:r>
            <a:r>
              <a:rPr lang="ru-RU" sz="1000" dirty="0"/>
              <a:t>Пункт 5)</a:t>
            </a:r>
          </a:p>
          <a:p>
            <a:pPr marL="171450" lvl="0" indent="-171450">
              <a:buClr>
                <a:srgbClr val="156193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000" dirty="0"/>
              <a:t>Письмо </a:t>
            </a:r>
            <a:r>
              <a:rPr lang="ru-RU" sz="1000" dirty="0" err="1"/>
              <a:t>Минпросвещения</a:t>
            </a:r>
            <a:r>
              <a:rPr lang="ru-RU" sz="1000" dirty="0"/>
              <a:t> России от 31.10.2018 г. № 07-1207 «О предложениях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в </a:t>
            </a:r>
            <a:r>
              <a:rPr lang="ru-RU" sz="1000" dirty="0"/>
              <a:t>проект  Положения о психологической службе</a:t>
            </a:r>
            <a:r>
              <a:rPr lang="ru-RU" sz="1000" dirty="0" smtClean="0"/>
              <a:t>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8656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604" y="583095"/>
            <a:ext cx="3600400" cy="692930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ПРЕДЛОЖЕНИЯ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ts val="22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СПЕЦИАЛИСТОВ СЛУЖБЫ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1969" y="684287"/>
            <a:ext cx="605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1E9CB2"/>
                </a:solidFill>
              </a:rPr>
              <a:t> </a:t>
            </a:r>
            <a:r>
              <a:rPr lang="ru-RU" sz="1800" dirty="0" smtClean="0">
                <a:solidFill>
                  <a:srgbClr val="911C62"/>
                </a:solidFill>
              </a:rPr>
              <a:t>К ПЛАНУ РАБОТЫ СЛУЖБЫ ПРАКТИЧЕСКОЙ ПСИХОЛОГИИ</a:t>
            </a:r>
            <a:r>
              <a:rPr lang="ru-RU" sz="1800" b="1" dirty="0" smtClean="0">
                <a:solidFill>
                  <a:srgbClr val="911C62"/>
                </a:solidFill>
              </a:rPr>
              <a:t> </a:t>
            </a:r>
            <a:endParaRPr lang="ru-RU" sz="1800" dirty="0">
              <a:solidFill>
                <a:srgbClr val="911C6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148443" y="6895447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13</a:t>
            </a:r>
            <a:endParaRPr lang="ru-RU"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098" y="2412479"/>
            <a:ext cx="311718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Clr>
                <a:srgbClr val="1E9CB2"/>
              </a:buClr>
              <a:buFont typeface="Wingdings" pitchFamily="2" charset="2"/>
              <a:buChar char="§"/>
            </a:pPr>
            <a:r>
              <a:rPr lang="ru-RU" sz="1000" dirty="0" smtClean="0"/>
              <a:t>Возобновить </a:t>
            </a:r>
            <a:r>
              <a:rPr lang="ru-RU" sz="1000" dirty="0"/>
              <a:t>деятельность Научно-методического совета Службы практической психологии Ярославской области </a:t>
            </a:r>
          </a:p>
          <a:p>
            <a:pPr marL="171450" lvl="0" indent="-171450">
              <a:buClr>
                <a:srgbClr val="1E9CB2"/>
              </a:buClr>
              <a:buFont typeface="Wingdings" pitchFamily="2" charset="2"/>
              <a:buChar char="§"/>
            </a:pPr>
            <a:r>
              <a:rPr lang="ru-RU" sz="1000" dirty="0"/>
              <a:t>Создать методические объединения педагогов-психологов во всех МР</a:t>
            </a:r>
          </a:p>
          <a:p>
            <a:pPr marL="171450" lvl="0" indent="-171450">
              <a:buClr>
                <a:srgbClr val="1E9CB2"/>
              </a:buClr>
              <a:buFont typeface="Wingdings" pitchFamily="2" charset="2"/>
              <a:buChar char="§"/>
            </a:pPr>
            <a:r>
              <a:rPr lang="ru-RU" sz="1000" dirty="0"/>
              <a:t>Оптимизировать схему аналитического отчета деятельности Службы </a:t>
            </a:r>
          </a:p>
          <a:p>
            <a:pPr marL="171450" lvl="0" indent="-171450">
              <a:buClr>
                <a:srgbClr val="1E9CB2"/>
              </a:buClr>
              <a:buFont typeface="Wingdings" pitchFamily="2" charset="2"/>
              <a:buChar char="§"/>
            </a:pPr>
            <a:r>
              <a:rPr lang="ru-RU" sz="1000" dirty="0"/>
              <a:t>Продвигать решение вопроса о повышении профессионального статуса педагогов-психологов (выслуга лет, коэффициент напряженности труда, размер заработной платы и пр.)</a:t>
            </a:r>
          </a:p>
          <a:p>
            <a:pPr marL="171450" lvl="0" indent="-171450">
              <a:buClr>
                <a:srgbClr val="1E9CB2"/>
              </a:buClr>
              <a:buFont typeface="Wingdings" pitchFamily="2" charset="2"/>
              <a:buChar char="§"/>
            </a:pPr>
            <a:r>
              <a:rPr lang="ru-RU" sz="1000" dirty="0"/>
              <a:t>Проработать механизм взаимодействия психологической службы ОУ и ППМС-центров</a:t>
            </a:r>
          </a:p>
          <a:p>
            <a:pPr marL="171450" lvl="0" indent="-171450">
              <a:buClr>
                <a:srgbClr val="1E9CB2"/>
              </a:buClr>
              <a:buFont typeface="Wingdings" pitchFamily="2" charset="2"/>
              <a:buChar char="§"/>
            </a:pPr>
            <a:r>
              <a:rPr lang="ru-RU" sz="1000" dirty="0"/>
              <a:t>Оптимизировать механизмы внутри и межведомственного взаимодействия в рамках деятельности Службы</a:t>
            </a:r>
          </a:p>
          <a:p>
            <a:pPr marL="171450" lvl="0" indent="-171450">
              <a:buClr>
                <a:srgbClr val="1E9CB2"/>
              </a:buClr>
              <a:buFont typeface="Wingdings" pitchFamily="2" charset="2"/>
              <a:buChar char="§"/>
            </a:pPr>
            <a:r>
              <a:rPr lang="ru-RU" sz="1000" dirty="0"/>
              <a:t>Укреплять и расширять сотрудничество с другими регионами с целью знакомства  и  обмена практиками  работы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163" y="1941289"/>
            <a:ext cx="3152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56193"/>
              </a:buClr>
              <a:buSzPct val="150000"/>
            </a:pPr>
            <a:r>
              <a:rPr lang="ru-RU" sz="1200" dirty="0">
                <a:solidFill>
                  <a:srgbClr val="1E9CB2"/>
                </a:solidFill>
              </a:rPr>
              <a:t>ОРГАНИЗАЦИОННОЕ </a:t>
            </a:r>
            <a:r>
              <a:rPr lang="ru-RU" sz="1200" dirty="0" smtClean="0">
                <a:solidFill>
                  <a:srgbClr val="1E9CB2"/>
                </a:solidFill>
              </a:rPr>
              <a:t/>
            </a:r>
            <a:br>
              <a:rPr lang="ru-RU" sz="1200" dirty="0" smtClean="0">
                <a:solidFill>
                  <a:srgbClr val="1E9CB2"/>
                </a:solidFill>
              </a:rPr>
            </a:br>
            <a:r>
              <a:rPr lang="ru-RU" sz="1200" dirty="0" smtClean="0">
                <a:solidFill>
                  <a:srgbClr val="1E9CB2"/>
                </a:solidFill>
              </a:rPr>
              <a:t>И </a:t>
            </a:r>
            <a:r>
              <a:rPr lang="ru-RU" sz="1200" dirty="0">
                <a:solidFill>
                  <a:srgbClr val="1E9CB2"/>
                </a:solidFill>
              </a:rPr>
              <a:t>НОРМАТИВНО-ПРАВОВОЕ </a:t>
            </a:r>
            <a:r>
              <a:rPr lang="ru-RU" sz="1200" dirty="0" smtClean="0">
                <a:solidFill>
                  <a:srgbClr val="1E9CB2"/>
                </a:solidFill>
              </a:rPr>
              <a:t>ОБЕСПЕЧЕНИЕ</a:t>
            </a:r>
            <a:endParaRPr lang="ru-RU" sz="1200" dirty="0">
              <a:solidFill>
                <a:srgbClr val="1E9CB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73981" y="2412479"/>
            <a:ext cx="2844000" cy="0"/>
          </a:xfrm>
          <a:prstGeom prst="line">
            <a:avLst/>
          </a:prstGeom>
          <a:ln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30340" y="1937087"/>
            <a:ext cx="228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56193"/>
              </a:buClr>
              <a:buSzPct val="150000"/>
            </a:pPr>
            <a:r>
              <a:rPr lang="ru-RU" sz="1200" dirty="0" smtClean="0">
                <a:solidFill>
                  <a:srgbClr val="1E9CB2"/>
                </a:solidFill>
              </a:rPr>
              <a:t>ИНФОРМАЦИОННО-МЕТОДИЧЕСКОЕ ОБЕСПЕЧЕНИЕ</a:t>
            </a:r>
            <a:endParaRPr lang="ru-RU" sz="1200" dirty="0">
              <a:solidFill>
                <a:srgbClr val="1E9CB2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06540" y="2412479"/>
            <a:ext cx="2196000" cy="0"/>
          </a:xfrm>
          <a:prstGeom prst="line">
            <a:avLst/>
          </a:prstGeom>
          <a:ln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87215" y="1937087"/>
            <a:ext cx="180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56193"/>
              </a:buClr>
              <a:buSzPct val="150000"/>
            </a:pPr>
            <a:r>
              <a:rPr lang="ru-RU" sz="1200" dirty="0" smtClean="0">
                <a:solidFill>
                  <a:srgbClr val="1E9CB2"/>
                </a:solidFill>
              </a:rPr>
              <a:t>ПОВЫШЕНИЕ КВАЛИФИКАЦИИ</a:t>
            </a:r>
            <a:endParaRPr lang="ru-RU" sz="1200" dirty="0">
              <a:solidFill>
                <a:srgbClr val="1E9CB2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714780" y="2412479"/>
            <a:ext cx="3312000" cy="0"/>
          </a:xfrm>
          <a:prstGeom prst="line">
            <a:avLst/>
          </a:prstGeom>
          <a:ln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808059" y="2412479"/>
            <a:ext cx="246606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Clr>
                <a:srgbClr val="1E9CB2"/>
              </a:buClr>
              <a:buFont typeface="Wingdings" pitchFamily="2" charset="2"/>
              <a:buChar char="§"/>
            </a:pPr>
            <a:r>
              <a:rPr lang="ru-RU" sz="1000" dirty="0"/>
              <a:t>Уделять внимание  решению вопросов информационно-методического обеспечения деятельности Службы, в том числе </a:t>
            </a:r>
            <a:r>
              <a:rPr lang="ru-RU" sz="1000" dirty="0" smtClean="0"/>
              <a:t>программно-методическому </a:t>
            </a:r>
            <a:r>
              <a:rPr lang="ru-RU" sz="1000" dirty="0"/>
              <a:t>оснащению </a:t>
            </a:r>
            <a:r>
              <a:rPr lang="ru-RU" sz="1000" dirty="0" smtClean="0"/>
              <a:t>деятельности </a:t>
            </a:r>
            <a:r>
              <a:rPr lang="ru-RU" sz="1000" dirty="0"/>
              <a:t>педагога-психолога в коррекционных  классах </a:t>
            </a:r>
          </a:p>
          <a:p>
            <a:pPr marL="171450" lvl="0" indent="-171450">
              <a:buClr>
                <a:srgbClr val="1E9CB2"/>
              </a:buClr>
              <a:buFont typeface="Wingdings" pitchFamily="2" charset="2"/>
              <a:buChar char="§"/>
            </a:pPr>
            <a:r>
              <a:rPr lang="ru-RU" sz="1000" dirty="0"/>
              <a:t>Продолжить оснащение кабинетов психологов </a:t>
            </a:r>
            <a:r>
              <a:rPr lang="ru-RU" sz="1000" dirty="0" smtClean="0"/>
              <a:t>методиками для </a:t>
            </a:r>
            <a:r>
              <a:rPr lang="ru-RU" sz="1000" dirty="0"/>
              <a:t>проведения диагностической работы, практическими информационно – методическими наработками в электронном виде</a:t>
            </a:r>
          </a:p>
          <a:p>
            <a:pPr marL="171450" lvl="0" indent="-171450">
              <a:buClr>
                <a:srgbClr val="1E9CB2"/>
              </a:buClr>
              <a:buFont typeface="Wingdings" pitchFamily="2" charset="2"/>
              <a:buChar char="§"/>
            </a:pPr>
            <a:r>
              <a:rPr lang="ru-RU" sz="1000" dirty="0" smtClean="0"/>
              <a:t>Разработать критерии </a:t>
            </a:r>
            <a:r>
              <a:rPr lang="ru-RU" sz="1000" dirty="0"/>
              <a:t>оценки деятельности педагогов-психологов системы образования</a:t>
            </a:r>
          </a:p>
          <a:p>
            <a:pPr marL="171450" indent="-171450">
              <a:buClr>
                <a:srgbClr val="1E9CB2"/>
              </a:buClr>
              <a:buFont typeface="Wingdings" pitchFamily="2" charset="2"/>
              <a:buChar char="§"/>
            </a:pPr>
            <a:r>
              <a:rPr lang="ru-RU" sz="1000" dirty="0"/>
              <a:t>Сформировать пакет методических материалов по профилактике суицидального поведения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70836" y="2412479"/>
            <a:ext cx="37216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Clr>
                <a:srgbClr val="1E9CB2"/>
              </a:buClr>
              <a:buFont typeface="Wingdings" pitchFamily="2" charset="2"/>
              <a:buChar char="§"/>
            </a:pPr>
            <a:r>
              <a:rPr lang="ru-RU" sz="1000" dirty="0"/>
              <a:t>Проводить семинары на базе дошкольных учреждений (просмотр и анализ занятий)</a:t>
            </a:r>
          </a:p>
          <a:p>
            <a:pPr marL="171450" lvl="0" indent="-171450">
              <a:buClr>
                <a:srgbClr val="1E9CB2"/>
              </a:buClr>
              <a:buFont typeface="Wingdings" pitchFamily="2" charset="2"/>
              <a:buChar char="§"/>
            </a:pPr>
            <a:r>
              <a:rPr lang="ru-RU" sz="1000" dirty="0"/>
              <a:t>Продолжать проведение курсов для молодых специалистов Службы, способствующих более эффективному овладению навыками профессиональной деятельности</a:t>
            </a:r>
          </a:p>
          <a:p>
            <a:pPr marL="171450" lvl="0" indent="-171450">
              <a:buClr>
                <a:srgbClr val="1E9CB2"/>
              </a:buClr>
              <a:buFont typeface="Wingdings" pitchFamily="2" charset="2"/>
              <a:buChar char="§"/>
            </a:pPr>
            <a:r>
              <a:rPr lang="ru-RU" sz="1000" dirty="0"/>
              <a:t>Организовать обучающие семинары, мастер-классы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и </a:t>
            </a:r>
            <a:r>
              <a:rPr lang="ru-RU" sz="1000" dirty="0" err="1"/>
              <a:t>стажировочные</a:t>
            </a:r>
            <a:r>
              <a:rPr lang="ru-RU" sz="1000" dirty="0"/>
              <a:t> площадки по следующим темам:</a:t>
            </a:r>
          </a:p>
          <a:p>
            <a:pPr marL="180975"/>
            <a:r>
              <a:rPr lang="ru-RU" sz="1000" dirty="0"/>
              <a:t>1. Психологическое </a:t>
            </a:r>
            <a:r>
              <a:rPr lang="ru-RU" sz="1000" dirty="0" smtClean="0"/>
              <a:t>консультирование</a:t>
            </a:r>
            <a:endParaRPr lang="ru-RU" sz="1000" dirty="0"/>
          </a:p>
          <a:p>
            <a:pPr marL="180975"/>
            <a:r>
              <a:rPr lang="ru-RU" sz="1000" dirty="0"/>
              <a:t>2. Роль психолога в освоении общеобразовательных </a:t>
            </a:r>
            <a:r>
              <a:rPr lang="ru-RU" sz="1000" dirty="0" smtClean="0"/>
              <a:t>программ</a:t>
            </a:r>
            <a:endParaRPr lang="ru-RU" sz="1000" dirty="0"/>
          </a:p>
          <a:p>
            <a:pPr marL="180975"/>
            <a:r>
              <a:rPr lang="ru-RU" sz="1000" dirty="0"/>
              <a:t>3. Психологическое сопровождение индивидуализации образовательного </a:t>
            </a:r>
            <a:r>
              <a:rPr lang="ru-RU" sz="1000" dirty="0" smtClean="0"/>
              <a:t>процесса</a:t>
            </a:r>
            <a:endParaRPr lang="ru-RU" sz="1000" dirty="0"/>
          </a:p>
          <a:p>
            <a:pPr marL="180975"/>
            <a:r>
              <a:rPr lang="ru-RU" sz="1000" dirty="0"/>
              <a:t>4. Разработка адаптированных образовательных </a:t>
            </a:r>
            <a:r>
              <a:rPr lang="ru-RU" sz="1000" dirty="0" smtClean="0"/>
              <a:t>программ</a:t>
            </a:r>
            <a:endParaRPr lang="ru-RU" sz="1000" dirty="0"/>
          </a:p>
          <a:p>
            <a:pPr marL="180975"/>
            <a:r>
              <a:rPr lang="ru-RU" sz="1000" dirty="0"/>
              <a:t>5. Особенности работы психолога с детьми с расстройствами аутистического </a:t>
            </a:r>
            <a:r>
              <a:rPr lang="ru-RU" sz="1000" dirty="0" smtClean="0"/>
              <a:t>спектра</a:t>
            </a:r>
            <a:endParaRPr lang="ru-RU" sz="1000" dirty="0"/>
          </a:p>
          <a:p>
            <a:pPr marL="180975"/>
            <a:r>
              <a:rPr lang="ru-RU" sz="1000" dirty="0"/>
              <a:t>6. Технологии работы с детьми с ОВЗ в рамках инклюзивного </a:t>
            </a:r>
            <a:r>
              <a:rPr lang="ru-RU" sz="1000" dirty="0" smtClean="0"/>
              <a:t>образования </a:t>
            </a:r>
            <a:endParaRPr lang="ru-RU" sz="1000" dirty="0"/>
          </a:p>
          <a:p>
            <a:pPr marL="180975"/>
            <a:r>
              <a:rPr lang="ru-RU" sz="1000" dirty="0"/>
              <a:t>7. Разработка коррекционно-развивающих программ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для </a:t>
            </a:r>
            <a:r>
              <a:rPr lang="ru-RU" sz="1000" dirty="0"/>
              <a:t>детей с </a:t>
            </a:r>
            <a:r>
              <a:rPr lang="ru-RU" sz="1000" dirty="0" smtClean="0"/>
              <a:t>ОВЗ</a:t>
            </a:r>
            <a:endParaRPr lang="ru-RU" sz="1000" dirty="0"/>
          </a:p>
          <a:p>
            <a:pPr marL="180975"/>
            <a:r>
              <a:rPr lang="ru-RU" sz="1000" dirty="0"/>
              <a:t>8. Психолого-педагогическое сопровождение работы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с </a:t>
            </a:r>
            <a:r>
              <a:rPr lang="ru-RU" sz="1000" dirty="0"/>
              <a:t>одаренными </a:t>
            </a:r>
            <a:r>
              <a:rPr lang="ru-RU" sz="1000" dirty="0" smtClean="0"/>
              <a:t>детьми</a:t>
            </a:r>
            <a:endParaRPr lang="ru-RU" sz="1000" dirty="0"/>
          </a:p>
          <a:p>
            <a:pPr marL="180975"/>
            <a:r>
              <a:rPr lang="ru-RU" sz="1000" dirty="0"/>
              <a:t>9. Технологии работы с </a:t>
            </a:r>
            <a:r>
              <a:rPr lang="ru-RU" sz="1000" dirty="0" err="1"/>
              <a:t>девиантными</a:t>
            </a:r>
            <a:r>
              <a:rPr lang="ru-RU" sz="1000" dirty="0"/>
              <a:t> </a:t>
            </a:r>
            <a:r>
              <a:rPr lang="ru-RU" sz="1000" dirty="0" smtClean="0"/>
              <a:t>подростками</a:t>
            </a:r>
            <a:endParaRPr lang="ru-RU" sz="1000" dirty="0"/>
          </a:p>
          <a:p>
            <a:pPr marL="180975"/>
            <a:r>
              <a:rPr lang="ru-RU" sz="1000" dirty="0"/>
              <a:t>10. Работа по профилактике жестокого обращения с детьми. Границы </a:t>
            </a:r>
            <a:r>
              <a:rPr lang="ru-RU" sz="1000" dirty="0" smtClean="0"/>
              <a:t>ответственности</a:t>
            </a:r>
            <a:endParaRPr lang="ru-RU" sz="1000" dirty="0"/>
          </a:p>
          <a:p>
            <a:pPr marL="180975"/>
            <a:r>
              <a:rPr lang="ru-RU" sz="1000" dirty="0"/>
              <a:t>11. Работа по психологическому сопровождению детей, являющихся потерпевшими, обвиняемыми, подсудимыми, подозреваемыми, </a:t>
            </a:r>
            <a:r>
              <a:rPr lang="ru-RU" sz="1000" dirty="0" smtClean="0"/>
              <a:t>свидетелями</a:t>
            </a:r>
            <a:endParaRPr lang="ru-RU" sz="1000" dirty="0"/>
          </a:p>
          <a:p>
            <a:pPr marL="180975"/>
            <a:r>
              <a:rPr lang="ru-RU" sz="1000" dirty="0"/>
              <a:t>12. Психологическое консультирование семей, находящихся в ситуации </a:t>
            </a:r>
            <a:r>
              <a:rPr lang="ru-RU" sz="1000" dirty="0" smtClean="0"/>
              <a:t>развода</a:t>
            </a:r>
            <a:endParaRPr lang="ru-RU" sz="1000" dirty="0"/>
          </a:p>
          <a:p>
            <a:pPr marL="180975"/>
            <a:r>
              <a:rPr lang="ru-RU" sz="1000" dirty="0"/>
              <a:t>13. Работа СПП в рамках введения ФГОС ООО и </a:t>
            </a:r>
            <a:r>
              <a:rPr lang="ru-RU" sz="1000" dirty="0" smtClean="0"/>
              <a:t>СОО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7448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0156" y="535121"/>
            <a:ext cx="3744416" cy="964350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ПРОБЛЕМЫ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 ТРУДНОСТИ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147" y="206173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1E9CB2"/>
                </a:solidFill>
              </a:rPr>
              <a:t>КАБИНЕТ</a:t>
            </a:r>
            <a:endParaRPr lang="ru-RU" sz="1200" dirty="0">
              <a:solidFill>
                <a:srgbClr val="1E9CB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5452" y="2335823"/>
            <a:ext cx="1728000" cy="2092881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Wingdings" pitchFamily="2" charset="2"/>
              <a:buChar char="§"/>
            </a:pPr>
            <a:r>
              <a:rPr lang="ru-RU" sz="1000" dirty="0"/>
              <a:t>Отсутствие кабинета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ru-RU" sz="1000" dirty="0" smtClean="0"/>
              <a:t>для </a:t>
            </a:r>
            <a:r>
              <a:rPr lang="ru-RU" sz="1000" dirty="0"/>
              <a:t>групповой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ru-RU" sz="1000" dirty="0" smtClean="0"/>
              <a:t>и </a:t>
            </a:r>
            <a:r>
              <a:rPr lang="ru-RU" sz="1000" dirty="0"/>
              <a:t>индивидуальной работы, кабинета релаксации, сенсорной комнаты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000" dirty="0"/>
              <a:t>Недостаточное материально-техническое оснащение (нехватка бумаги, печатно-множительной техники, частые сбои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ru-RU" sz="1000" dirty="0" smtClean="0"/>
              <a:t>в </a:t>
            </a:r>
            <a:r>
              <a:rPr lang="ru-RU" sz="1000" dirty="0"/>
              <a:t>интернет-сети и пр.)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2432" y="1877065"/>
            <a:ext cx="2527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1E9CB2"/>
                </a:solidFill>
              </a:rPr>
              <a:t>СПЕЦИАЛИСТЫ </a:t>
            </a:r>
            <a:br>
              <a:rPr lang="ru-RU" sz="1200" dirty="0" smtClean="0">
                <a:solidFill>
                  <a:srgbClr val="1E9CB2"/>
                </a:solidFill>
              </a:rPr>
            </a:br>
            <a:r>
              <a:rPr lang="ru-RU" sz="1200" dirty="0" smtClean="0">
                <a:solidFill>
                  <a:srgbClr val="1E9CB2"/>
                </a:solidFill>
              </a:rPr>
              <a:t>И СОТРУДНИЧЕСТВО</a:t>
            </a:r>
            <a:endParaRPr lang="ru-RU" sz="1200" dirty="0">
              <a:solidFill>
                <a:srgbClr val="1E9CB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34332" y="2335823"/>
            <a:ext cx="1728000" cy="3477875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Wingdings" pitchFamily="2" charset="2"/>
              <a:buChar char="§"/>
            </a:pPr>
            <a:r>
              <a:rPr lang="ru-RU" sz="1000" dirty="0"/>
              <a:t>Ограниченные контакты 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с </a:t>
            </a:r>
            <a:r>
              <a:rPr lang="ru-RU" sz="1000" dirty="0"/>
              <a:t>областной службой практической психологии в связи с отсутствием районного МО педагогов-психологов в ряде МР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000" dirty="0"/>
              <a:t>Низкая мотивация педагогов для участия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ru-RU" sz="1000" dirty="0" smtClean="0"/>
              <a:t>в </a:t>
            </a:r>
            <a:r>
              <a:rPr lang="ru-RU" sz="1000" dirty="0"/>
              <a:t>психологических мероприятиях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000" dirty="0"/>
              <a:t>Отсутствие в штате большинства учреждений логопедов, дефектологов, </a:t>
            </a:r>
            <a:r>
              <a:rPr lang="ru-RU" sz="1000" dirty="0" smtClean="0"/>
              <a:t>психоневролога </a:t>
            </a:r>
            <a:br>
              <a:rPr lang="ru-RU" sz="1000" dirty="0" smtClean="0"/>
            </a:br>
            <a:r>
              <a:rPr lang="ru-RU" sz="1000" dirty="0" smtClean="0"/>
              <a:t>и </a:t>
            </a:r>
            <a:r>
              <a:rPr lang="ru-RU" sz="1000" dirty="0"/>
              <a:t>прочих узких специалистов.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/>
              <a:t>Выполнение </a:t>
            </a:r>
            <a:r>
              <a:rPr lang="ru-RU" sz="1000" dirty="0"/>
              <a:t>работы,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ru-RU" sz="1000" dirty="0" smtClean="0"/>
              <a:t>не </a:t>
            </a:r>
            <a:r>
              <a:rPr lang="ru-RU" sz="1000" dirty="0"/>
              <a:t>связанной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с </a:t>
            </a:r>
            <a:r>
              <a:rPr lang="ru-RU" sz="1000" dirty="0"/>
              <a:t>профессиональной деятельностью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94700" y="206173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1E9CB2"/>
                </a:solidFill>
              </a:rPr>
              <a:t>ТРАНСПОРТ</a:t>
            </a:r>
            <a:endParaRPr lang="ru-RU" sz="1200" dirty="0">
              <a:solidFill>
                <a:srgbClr val="1E9CB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798892" y="2335823"/>
            <a:ext cx="1728000" cy="1015663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ru-RU" sz="1000" dirty="0"/>
              <a:t>Транспортные трудности, связанные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ru-RU" sz="1000" dirty="0" smtClean="0"/>
              <a:t>с </a:t>
            </a:r>
            <a:r>
              <a:rPr lang="ru-RU" sz="1000" dirty="0"/>
              <a:t>удаленным месторасположением образовательных учреждений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38899" y="206173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1E9CB2"/>
                </a:solidFill>
              </a:rPr>
              <a:t>НАГРУЗКА</a:t>
            </a:r>
            <a:endParaRPr lang="ru-RU" sz="1200" dirty="0">
              <a:solidFill>
                <a:srgbClr val="1E9CB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18708" y="2335823"/>
            <a:ext cx="1728000" cy="2246769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Wingdings" pitchFamily="2" charset="2"/>
              <a:buChar char="§"/>
            </a:pPr>
            <a:r>
              <a:rPr lang="ru-RU" sz="1000" dirty="0"/>
              <a:t>Рост объемов работ, связанных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с </a:t>
            </a:r>
            <a:r>
              <a:rPr lang="ru-RU" sz="1000" dirty="0"/>
              <a:t>увеличением количества  </a:t>
            </a:r>
            <a:r>
              <a:rPr lang="ru-RU" sz="1000" dirty="0" smtClean="0"/>
              <a:t>детей</a:t>
            </a:r>
            <a:br>
              <a:rPr lang="ru-RU" sz="1000" dirty="0" smtClean="0"/>
            </a:br>
            <a:r>
              <a:rPr lang="ru-RU" sz="1000" dirty="0" smtClean="0"/>
              <a:t> </a:t>
            </a:r>
            <a:r>
              <a:rPr lang="ru-RU" sz="1000" dirty="0"/>
              <a:t>с ОВЗ, требующих занятий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с </a:t>
            </a:r>
            <a:r>
              <a:rPr lang="ru-RU" sz="1000" dirty="0"/>
              <a:t>педагогом – психологом.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/>
              <a:t>Загруженность обучающихся, как следствие - трудности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ru-RU" sz="1000" dirty="0" smtClean="0"/>
              <a:t>в </a:t>
            </a:r>
            <a:r>
              <a:rPr lang="ru-RU" sz="1000" dirty="0"/>
              <a:t>организации психологического сопровождения.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73430" y="1692399"/>
            <a:ext cx="175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1E9CB2"/>
                </a:solidFill>
              </a:rPr>
              <a:t>ИНФОРМАЦИОННО-</a:t>
            </a:r>
            <a:r>
              <a:rPr lang="en-US" sz="1200" dirty="0" smtClean="0">
                <a:solidFill>
                  <a:srgbClr val="1E9CB2"/>
                </a:solidFill>
              </a:rPr>
              <a:t/>
            </a:r>
            <a:br>
              <a:rPr lang="en-US" sz="1200" dirty="0" smtClean="0">
                <a:solidFill>
                  <a:srgbClr val="1E9CB2"/>
                </a:solidFill>
              </a:rPr>
            </a:br>
            <a:r>
              <a:rPr lang="ru-RU" sz="1200" dirty="0" smtClean="0">
                <a:solidFill>
                  <a:srgbClr val="1E9CB2"/>
                </a:solidFill>
              </a:rPr>
              <a:t>МЕТОДИЧЕСКОЕ </a:t>
            </a:r>
            <a:r>
              <a:rPr lang="en-US" sz="1200" dirty="0" smtClean="0">
                <a:solidFill>
                  <a:srgbClr val="1E9CB2"/>
                </a:solidFill>
              </a:rPr>
              <a:t/>
            </a:r>
            <a:br>
              <a:rPr lang="en-US" sz="1200" dirty="0" smtClean="0">
                <a:solidFill>
                  <a:srgbClr val="1E9CB2"/>
                </a:solidFill>
              </a:rPr>
            </a:br>
            <a:r>
              <a:rPr lang="ru-RU" sz="1200" dirty="0" smtClean="0">
                <a:solidFill>
                  <a:srgbClr val="1E9CB2"/>
                </a:solidFill>
              </a:rPr>
              <a:t>ОБЕСПЕЧЕНИЕ</a:t>
            </a:r>
            <a:endParaRPr lang="ru-RU" sz="1200" dirty="0">
              <a:solidFill>
                <a:srgbClr val="1E9CB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62524" y="2335823"/>
            <a:ext cx="1728000" cy="1477328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Wingdings" pitchFamily="2" charset="2"/>
              <a:buChar char="§"/>
            </a:pPr>
            <a:r>
              <a:rPr lang="ru-RU" sz="1000" dirty="0"/>
              <a:t>Недостаточное  информационно-методическое </a:t>
            </a:r>
            <a:r>
              <a:rPr lang="ru-RU" sz="1000" dirty="0" smtClean="0"/>
              <a:t>обеспечение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000" dirty="0" smtClean="0"/>
              <a:t>Отсутствие сертифицированного </a:t>
            </a:r>
            <a:r>
              <a:rPr lang="ru-RU" sz="1000" dirty="0"/>
              <a:t>диагностического инструментария</a:t>
            </a:r>
            <a:r>
              <a:rPr lang="ru-RU" sz="1000" dirty="0" smtClean="0"/>
              <a:t>; методических </a:t>
            </a:r>
            <a:r>
              <a:rPr lang="ru-RU" sz="1000" dirty="0"/>
              <a:t>материалов для работы с детьми с ЗПР, с  одаренными детьми, опекунами и детьми, находящимися под опекой, и пр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63" name="TextBox 62"/>
          <p:cNvSpPr txBox="1"/>
          <p:nvPr/>
        </p:nvSpPr>
        <p:spPr>
          <a:xfrm>
            <a:off x="7156425" y="206173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1E9CB2"/>
                </a:solidFill>
              </a:rPr>
              <a:t>РОДИТЕЛИ</a:t>
            </a:r>
            <a:endParaRPr lang="ru-RU" sz="1200" dirty="0">
              <a:solidFill>
                <a:srgbClr val="1E9CB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46900" y="2335823"/>
            <a:ext cx="1728000" cy="2246769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Wingdings" pitchFamily="2" charset="2"/>
              <a:buChar char="§"/>
            </a:pPr>
            <a:r>
              <a:rPr lang="ru-RU" sz="1000" dirty="0"/>
              <a:t>Трудности взаимодействия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с </a:t>
            </a:r>
            <a:r>
              <a:rPr lang="ru-RU" sz="1000" dirty="0"/>
              <a:t>родителями (в том числе родителями, имеющими детей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с </a:t>
            </a:r>
            <a:r>
              <a:rPr lang="ru-RU" sz="1000" dirty="0"/>
              <a:t>ОВЗ), связанные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ru-RU" sz="1000" dirty="0" smtClean="0"/>
              <a:t>со </a:t>
            </a:r>
            <a:r>
              <a:rPr lang="ru-RU" sz="1000" dirty="0"/>
              <a:t>сложившимися  стереотипами (завышенные ожидания, перекладывание ответственности, отсутствие доверия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ru-RU" sz="1000" dirty="0" smtClean="0"/>
              <a:t>и </a:t>
            </a:r>
            <a:r>
              <a:rPr lang="ru-RU" sz="1000" dirty="0"/>
              <a:t>нежелание контактировать пр.)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14</a:t>
            </a:r>
            <a:endParaRPr lang="ru-RU" sz="11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78731" y="2335823"/>
            <a:ext cx="1440160" cy="0"/>
          </a:xfrm>
          <a:prstGeom prst="line">
            <a:avLst/>
          </a:prstGeom>
          <a:ln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53965" y="2330946"/>
            <a:ext cx="1440160" cy="0"/>
          </a:xfrm>
          <a:prstGeom prst="line">
            <a:avLst/>
          </a:prstGeom>
          <a:ln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863107" y="2340471"/>
            <a:ext cx="1440160" cy="0"/>
          </a:xfrm>
          <a:prstGeom prst="line">
            <a:avLst/>
          </a:prstGeom>
          <a:ln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534149" y="2340471"/>
            <a:ext cx="1440160" cy="0"/>
          </a:xfrm>
          <a:prstGeom prst="line">
            <a:avLst/>
          </a:prstGeom>
          <a:ln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247483" y="2340471"/>
            <a:ext cx="1440160" cy="0"/>
          </a:xfrm>
          <a:prstGeom prst="line">
            <a:avLst/>
          </a:prstGeom>
          <a:ln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894142" y="2340471"/>
            <a:ext cx="1440160" cy="0"/>
          </a:xfrm>
          <a:prstGeom prst="line">
            <a:avLst/>
          </a:prstGeom>
          <a:ln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21969" y="684287"/>
            <a:ext cx="3729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1E9CB2"/>
                </a:solidFill>
              </a:rPr>
              <a:t> </a:t>
            </a:r>
            <a:r>
              <a:rPr lang="ru-RU" sz="1800" dirty="0" smtClean="0">
                <a:solidFill>
                  <a:srgbClr val="911C62"/>
                </a:solidFill>
              </a:rPr>
              <a:t>В РАБОТЕ СПЕЦИАЛИСТОВ СЛУЖБЫ</a:t>
            </a:r>
            <a:endParaRPr lang="ru-RU" sz="1800" dirty="0">
              <a:solidFill>
                <a:srgbClr val="911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95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6660951"/>
            <a:ext cx="10675292" cy="0"/>
          </a:xfrm>
          <a:prstGeom prst="line">
            <a:avLst/>
          </a:prstGeom>
          <a:ln w="28575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Администратор\Desktop\справка\люд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105" y="5726808"/>
            <a:ext cx="519138" cy="4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60" y="2556874"/>
            <a:ext cx="494224" cy="484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439"/>
            <a:ext cx="9163124" cy="2016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62324" y="1949692"/>
            <a:ext cx="63367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ХАРАКТЕРИСТИКА ДЕЯТЕЛЬНОСТИ СЛУЖБЫ В РАЗРЕЗЕ МР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188" y="2549855"/>
            <a:ext cx="1296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ЧАСТЬ </a:t>
            </a:r>
            <a:r>
              <a:rPr lang="ru-RU" sz="2400" dirty="0" smtClean="0">
                <a:solidFill>
                  <a:srgbClr val="FFC000"/>
                </a:solidFill>
              </a:rPr>
              <a:t>2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962324" y="2314299"/>
            <a:ext cx="0" cy="900000"/>
          </a:xfrm>
          <a:prstGeom prst="line">
            <a:avLst/>
          </a:prstGeom>
          <a:ln w="19050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413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Рисунок 6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612" name="Рисунок 6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217204"/>
              </p:ext>
            </p:extLst>
          </p:nvPr>
        </p:nvGraphicFramePr>
        <p:xfrm>
          <a:off x="3042444" y="1845707"/>
          <a:ext cx="3902194" cy="3863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0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ЯРОСЛАВЛЬ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345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114342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БОЛЬШЕСЕЛЬСКИЙ 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БОРИСОГЛЕБСКИЙ 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924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БРЕЙТОВСКИЙ 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923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ГАВРИЛОВ-ЯМСКИЙ 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5260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ДАНИЛОВСКИЙ 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1667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ЛЮБИМСКИЙ 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1101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МЫШКИНСКИЙ 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2366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НЕКРАСОВСКИЙ 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1889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НЕКОУЗСКИЙ 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6156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ПЕРЕСЛАВЛЬ-ЗАЛЕССКИЙ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ПЕРЕСЛАВСКИЙ 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ПЕРВОМАЙСКИЙ 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ПОШЕХОНСКИЙ 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2889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РЫБИНСК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24444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РЫБИНСКИЙ 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2490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РОСТОВСКИЙ 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10873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ТУТАЕВСКИЙ 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7810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УГЛИЧСКИЙ 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12314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 smtClean="0">
                          <a:effectLst/>
                        </a:rPr>
                        <a:t>ЯРОСЛАВСКИЙ МР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12419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35919" y="1917715"/>
            <a:ext cx="45719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74790" y="583404"/>
            <a:ext cx="3441188" cy="682222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КАДРЫ и УСЛУГИ </a:t>
            </a:r>
          </a:p>
          <a:p>
            <a:pPr>
              <a:lnSpc>
                <a:spcPts val="22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ПО МУНИЦИПАЛЬНЫМ РАЙОНАМ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02684" y="1404367"/>
            <a:ext cx="2248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КОЛИЧЕСТВО         </a:t>
            </a:r>
            <a:r>
              <a:rPr lang="ru-RU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КОЛИЧЕСТВО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СПЕЦИАЛИСТОВ    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УСЛУГ 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6305" y="5737061"/>
            <a:ext cx="864000" cy="461665"/>
          </a:xfrm>
          <a:prstGeom prst="rect">
            <a:avLst/>
          </a:prstGeom>
          <a:solidFill>
            <a:srgbClr val="385D8A"/>
          </a:solidFill>
        </p:spPr>
        <p:txBody>
          <a:bodyPr wrap="none">
            <a:no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</a:rPr>
              <a:t>219534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76872" y="5734139"/>
            <a:ext cx="756000" cy="461665"/>
          </a:xfrm>
          <a:prstGeom prst="rect">
            <a:avLst/>
          </a:prstGeom>
          <a:solidFill>
            <a:srgbClr val="1E9CB2"/>
          </a:solidFill>
        </p:spPr>
        <p:txBody>
          <a:bodyPr wrap="none">
            <a:noAutofit/>
          </a:bodyPr>
          <a:lstStyle/>
          <a:p>
            <a:pPr algn="r"/>
            <a:r>
              <a:rPr lang="ru-RU" sz="2200" dirty="0" smtClean="0">
                <a:solidFill>
                  <a:schemeClr val="bg1"/>
                </a:solidFill>
              </a:rPr>
              <a:t>720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16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901703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712862"/>
            <a:ext cx="3600400" cy="38194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ЯРОСЛАВЛЬ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УРЕГУЛИРОВАНИИ СОЦИАЛЬНО-ПСИХОЛОГИЧЕСКИХ 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ПРОБЛЕМ ОРГАНИЗАЦИЙ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003890709"/>
              </p:ext>
            </p:extLst>
          </p:nvPr>
        </p:nvGraphicFramePr>
        <p:xfrm>
          <a:off x="3711348" y="2497445"/>
          <a:ext cx="1965831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585745" y="1669551"/>
            <a:ext cx="886781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1</a:t>
            </a:r>
            <a:r>
              <a:rPr lang="en-US" sz="1800" dirty="0" smtClean="0">
                <a:solidFill>
                  <a:schemeClr val="bg1"/>
                </a:solidFill>
              </a:rPr>
              <a:t>1</a:t>
            </a:r>
            <a:r>
              <a:rPr lang="ru-RU" sz="1800" dirty="0" smtClean="0">
                <a:solidFill>
                  <a:schemeClr val="bg1"/>
                </a:solidFill>
              </a:rPr>
              <a:t>4</a:t>
            </a:r>
            <a:r>
              <a:rPr lang="en-US" sz="1800" dirty="0" smtClean="0">
                <a:solidFill>
                  <a:schemeClr val="bg1"/>
                </a:solidFill>
              </a:rPr>
              <a:t>342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829176748"/>
              </p:ext>
            </p:extLst>
          </p:nvPr>
        </p:nvGraphicFramePr>
        <p:xfrm>
          <a:off x="2970843" y="4519596"/>
          <a:ext cx="2159833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882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</a:t>
            </a:r>
            <a:r>
              <a:rPr lang="en-US" sz="1000" dirty="0" smtClean="0"/>
              <a:t>   </a:t>
            </a:r>
            <a:r>
              <a:rPr lang="ru-RU" sz="1000" dirty="0" smtClean="0"/>
              <a:t> </a:t>
            </a:r>
            <a:r>
              <a:rPr lang="en-US" sz="1000" dirty="0" smtClean="0">
                <a:solidFill>
                  <a:srgbClr val="156193"/>
                </a:solidFill>
              </a:rPr>
              <a:t>3</a:t>
            </a:r>
            <a:r>
              <a:rPr lang="ru-RU" sz="1000" dirty="0" smtClean="0">
                <a:solidFill>
                  <a:srgbClr val="156193"/>
                </a:solidFill>
              </a:rPr>
              <a:t>4</a:t>
            </a:r>
            <a:r>
              <a:rPr lang="en-US" sz="1000" dirty="0" smtClean="0">
                <a:solidFill>
                  <a:srgbClr val="156193"/>
                </a:solidFill>
              </a:rPr>
              <a:t>257</a:t>
            </a:r>
            <a:endParaRPr lang="ru-RU" sz="1000" dirty="0" smtClean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</a:t>
            </a:r>
            <a:r>
              <a:rPr lang="en-US" sz="1000" dirty="0" smtClean="0"/>
              <a:t>   </a:t>
            </a:r>
            <a:r>
              <a:rPr lang="ru-RU" sz="1000" dirty="0" smtClean="0"/>
              <a:t>   (</a:t>
            </a:r>
            <a:r>
              <a:rPr lang="en-US" sz="1000" dirty="0" smtClean="0"/>
              <a:t>30</a:t>
            </a:r>
            <a:r>
              <a:rPr lang="ru-RU" sz="1000" dirty="0" smtClean="0"/>
              <a:t>,</a:t>
            </a:r>
            <a:r>
              <a:rPr lang="en-US" sz="1000" dirty="0" smtClean="0"/>
              <a:t>0</a:t>
            </a:r>
            <a:r>
              <a:rPr lang="ru-RU" sz="1000" dirty="0" smtClean="0"/>
              <a:t>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</a:t>
            </a:r>
            <a:r>
              <a:rPr lang="en-US" sz="1000" dirty="0" smtClean="0">
                <a:solidFill>
                  <a:srgbClr val="156193"/>
                </a:solidFill>
              </a:rPr>
              <a:t>41116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(3</a:t>
            </a:r>
            <a:r>
              <a:rPr lang="en-US" sz="1000" dirty="0" smtClean="0"/>
              <a:t>6</a:t>
            </a:r>
            <a:r>
              <a:rPr lang="ru-RU" sz="1000" dirty="0" smtClean="0"/>
              <a:t>,</a:t>
            </a:r>
            <a:r>
              <a:rPr lang="en-US" sz="1000" dirty="0" smtClean="0"/>
              <a:t>0</a:t>
            </a:r>
            <a:r>
              <a:rPr lang="ru-RU" sz="1000" dirty="0" smtClean="0"/>
              <a:t>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  </a:t>
            </a:r>
            <a:r>
              <a:rPr lang="en-US" sz="1000" dirty="0" smtClean="0">
                <a:solidFill>
                  <a:srgbClr val="156193"/>
                </a:solidFill>
              </a:rPr>
              <a:t>    </a:t>
            </a:r>
            <a:r>
              <a:rPr lang="ru-RU" sz="1000" dirty="0" smtClean="0">
                <a:solidFill>
                  <a:srgbClr val="156193"/>
                </a:solidFill>
              </a:rPr>
              <a:t> 1</a:t>
            </a:r>
            <a:r>
              <a:rPr lang="en-US" sz="1000" dirty="0" smtClean="0">
                <a:solidFill>
                  <a:srgbClr val="156193"/>
                </a:solidFill>
              </a:rPr>
              <a:t>9751</a:t>
            </a:r>
            <a:endParaRPr lang="ru-RU" sz="1000" dirty="0" smtClean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</a:t>
            </a:r>
            <a:r>
              <a:rPr lang="en-US" sz="1000" dirty="0" smtClean="0"/>
              <a:t>    </a:t>
            </a:r>
            <a:r>
              <a:rPr lang="ru-RU" sz="1000" dirty="0" smtClean="0"/>
              <a:t> (1</a:t>
            </a:r>
            <a:r>
              <a:rPr lang="en-US" sz="1000" dirty="0" smtClean="0"/>
              <a:t>7</a:t>
            </a:r>
            <a:r>
              <a:rPr lang="ru-RU" sz="1000" dirty="0" smtClean="0"/>
              <a:t>,</a:t>
            </a:r>
            <a:r>
              <a:rPr lang="en-US" sz="1000" dirty="0" smtClean="0"/>
              <a:t>3</a:t>
            </a:r>
            <a:r>
              <a:rPr lang="ru-RU" sz="1000" dirty="0" smtClean="0"/>
              <a:t>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1</a:t>
            </a:r>
            <a:r>
              <a:rPr lang="en-US" sz="1000" dirty="0" smtClean="0">
                <a:solidFill>
                  <a:srgbClr val="156193"/>
                </a:solidFill>
              </a:rPr>
              <a:t>0321</a:t>
            </a:r>
            <a:endParaRPr lang="ru-RU" sz="1000" dirty="0" smtClean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(</a:t>
            </a:r>
            <a:r>
              <a:rPr lang="en-US" sz="1000" dirty="0" smtClean="0"/>
              <a:t>9</a:t>
            </a:r>
            <a:r>
              <a:rPr lang="ru-RU" sz="1000" dirty="0" smtClean="0"/>
              <a:t>,</a:t>
            </a:r>
            <a:r>
              <a:rPr lang="en-US" sz="1000" dirty="0" smtClean="0"/>
              <a:t>0</a:t>
            </a:r>
            <a:r>
              <a:rPr lang="ru-RU" sz="1000" dirty="0" smtClean="0"/>
              <a:t>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5     </a:t>
            </a:r>
            <a:r>
              <a:rPr lang="en-US" sz="1000" dirty="0" smtClean="0">
                <a:solidFill>
                  <a:srgbClr val="156193"/>
                </a:solidFill>
              </a:rPr>
              <a:t> 8897</a:t>
            </a:r>
            <a:endParaRPr lang="ru-RU" sz="1000" dirty="0" smtClean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</a:t>
            </a:r>
            <a:r>
              <a:rPr lang="en-US" sz="1000" dirty="0" smtClean="0"/>
              <a:t> </a:t>
            </a:r>
            <a:r>
              <a:rPr lang="ru-RU" sz="1000" dirty="0" smtClean="0"/>
              <a:t>(7,</a:t>
            </a:r>
            <a:r>
              <a:rPr lang="en-US" sz="1000" dirty="0" smtClean="0"/>
              <a:t>8</a:t>
            </a:r>
            <a:r>
              <a:rPr lang="ru-RU" sz="1000" dirty="0" smtClean="0"/>
              <a:t>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98672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</a:t>
            </a:r>
            <a:r>
              <a:rPr lang="en-US" sz="1000" dirty="0" smtClean="0">
                <a:solidFill>
                  <a:srgbClr val="1E9CB2"/>
                </a:solidFill>
              </a:rPr>
              <a:t>    </a:t>
            </a:r>
            <a:r>
              <a:rPr lang="ru-RU" sz="1000" dirty="0" smtClean="0">
                <a:solidFill>
                  <a:srgbClr val="1E9CB2"/>
                </a:solidFill>
              </a:rPr>
              <a:t>  </a:t>
            </a:r>
            <a:r>
              <a:rPr lang="en-US" sz="1000" dirty="0" smtClean="0">
                <a:solidFill>
                  <a:srgbClr val="1E9CB2"/>
                </a:solidFill>
              </a:rPr>
              <a:t>17369</a:t>
            </a:r>
            <a:r>
              <a:rPr lang="ru-RU" sz="1000" dirty="0" smtClean="0">
                <a:solidFill>
                  <a:srgbClr val="1E9CB2"/>
                </a:solidFill>
              </a:rPr>
              <a:t> </a:t>
            </a:r>
            <a:r>
              <a:rPr lang="ru-RU" sz="1000" dirty="0" smtClean="0"/>
              <a:t>(1</a:t>
            </a:r>
            <a:r>
              <a:rPr lang="en-US" sz="1000" dirty="0" smtClean="0"/>
              <a:t>5</a:t>
            </a:r>
            <a:r>
              <a:rPr lang="ru-RU" sz="1000" dirty="0" smtClean="0"/>
              <a:t>,</a:t>
            </a:r>
            <a:r>
              <a:rPr lang="en-US" sz="1000" dirty="0" smtClean="0"/>
              <a:t>2</a:t>
            </a:r>
            <a:r>
              <a:rPr lang="ru-RU" sz="1000" dirty="0" smtClean="0"/>
              <a:t>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</a:t>
            </a:r>
            <a:r>
              <a:rPr lang="en-US" sz="1000" dirty="0" smtClean="0">
                <a:solidFill>
                  <a:srgbClr val="1E9CB2"/>
                </a:solidFill>
              </a:rPr>
              <a:t>  </a:t>
            </a:r>
            <a:r>
              <a:rPr lang="ru-RU" sz="1000" dirty="0" smtClean="0">
                <a:solidFill>
                  <a:srgbClr val="1E9CB2"/>
                </a:solidFill>
              </a:rPr>
              <a:t>  1</a:t>
            </a:r>
            <a:r>
              <a:rPr lang="en-US" sz="1000" dirty="0" smtClean="0">
                <a:solidFill>
                  <a:srgbClr val="1E9CB2"/>
                </a:solidFill>
              </a:rPr>
              <a:t>4804</a:t>
            </a:r>
            <a:r>
              <a:rPr lang="ru-RU" sz="1000" dirty="0" smtClean="0"/>
              <a:t> (12,</a:t>
            </a:r>
            <a:r>
              <a:rPr lang="en-US" sz="1000" dirty="0" smtClean="0"/>
              <a:t>9</a:t>
            </a:r>
            <a:r>
              <a:rPr lang="ru-RU" sz="1000" dirty="0" smtClean="0"/>
              <a:t>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22</a:t>
            </a:r>
            <a:r>
              <a:rPr lang="en-US" sz="1000" dirty="0" smtClean="0">
                <a:solidFill>
                  <a:srgbClr val="1E9CB2"/>
                </a:solidFill>
              </a:rPr>
              <a:t>743</a:t>
            </a:r>
            <a:r>
              <a:rPr lang="ru-RU" sz="1000" dirty="0" smtClean="0">
                <a:solidFill>
                  <a:srgbClr val="1E9CB2"/>
                </a:solidFill>
              </a:rPr>
              <a:t> </a:t>
            </a:r>
            <a:r>
              <a:rPr lang="ru-RU" sz="1000" dirty="0" smtClean="0"/>
              <a:t>(</a:t>
            </a:r>
            <a:r>
              <a:rPr lang="en-US" sz="1000" dirty="0" smtClean="0"/>
              <a:t>19</a:t>
            </a:r>
            <a:r>
              <a:rPr lang="ru-RU" sz="1000" dirty="0" smtClean="0"/>
              <a:t>,</a:t>
            </a:r>
            <a:r>
              <a:rPr lang="en-US" sz="1000" dirty="0" smtClean="0"/>
              <a:t>9</a:t>
            </a:r>
            <a:r>
              <a:rPr lang="ru-RU" sz="1000" dirty="0" smtClean="0"/>
              <a:t>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24</a:t>
            </a:r>
            <a:r>
              <a:rPr lang="en-US" sz="1000" dirty="0" smtClean="0">
                <a:solidFill>
                  <a:srgbClr val="1E9CB2"/>
                </a:solidFill>
              </a:rPr>
              <a:t>706</a:t>
            </a:r>
            <a:r>
              <a:rPr lang="ru-RU" sz="1000" dirty="0" smtClean="0"/>
              <a:t> (2</a:t>
            </a:r>
            <a:r>
              <a:rPr lang="en-US" sz="1000" dirty="0" smtClean="0"/>
              <a:t>1</a:t>
            </a:r>
            <a:r>
              <a:rPr lang="ru-RU" sz="1000" dirty="0" smtClean="0"/>
              <a:t>,</a:t>
            </a:r>
            <a:r>
              <a:rPr lang="en-US" sz="1000" dirty="0" smtClean="0"/>
              <a:t>6</a:t>
            </a:r>
            <a:r>
              <a:rPr lang="ru-RU" sz="1000" dirty="0" smtClean="0"/>
              <a:t>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</a:t>
            </a:r>
            <a:r>
              <a:rPr lang="en-US" sz="1000" dirty="0" smtClean="0">
                <a:solidFill>
                  <a:srgbClr val="1E9CB2"/>
                </a:solidFill>
              </a:rPr>
              <a:t>      </a:t>
            </a:r>
            <a:r>
              <a:rPr lang="ru-RU" sz="1000" dirty="0" smtClean="0">
                <a:solidFill>
                  <a:srgbClr val="1E9CB2"/>
                </a:solidFill>
              </a:rPr>
              <a:t>  </a:t>
            </a:r>
            <a:r>
              <a:rPr lang="en-US" sz="1000" dirty="0" smtClean="0">
                <a:solidFill>
                  <a:srgbClr val="1E9CB2"/>
                </a:solidFill>
              </a:rPr>
              <a:t>26163</a:t>
            </a:r>
            <a:r>
              <a:rPr lang="ru-RU" sz="1000" dirty="0" smtClean="0"/>
              <a:t> (2</a:t>
            </a:r>
            <a:r>
              <a:rPr lang="en-US" sz="1000" dirty="0" smtClean="0"/>
              <a:t>2</a:t>
            </a:r>
            <a:r>
              <a:rPr lang="ru-RU" sz="1000" dirty="0" smtClean="0"/>
              <a:t>,</a:t>
            </a:r>
            <a:r>
              <a:rPr lang="en-US" sz="1000" dirty="0" smtClean="0"/>
              <a:t>9</a:t>
            </a:r>
            <a:r>
              <a:rPr lang="ru-RU" sz="1000" dirty="0" smtClean="0"/>
              <a:t>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1         </a:t>
            </a:r>
            <a:r>
              <a:rPr lang="en-US" sz="1000" dirty="0" smtClean="0">
                <a:solidFill>
                  <a:srgbClr val="1E9CB2"/>
                </a:solidFill>
              </a:rPr>
              <a:t> 6053</a:t>
            </a:r>
            <a:r>
              <a:rPr lang="ru-RU" sz="1000" dirty="0" smtClean="0">
                <a:solidFill>
                  <a:srgbClr val="1E9CB2"/>
                </a:solidFill>
              </a:rPr>
              <a:t> </a:t>
            </a:r>
            <a:r>
              <a:rPr lang="ru-RU" sz="1000" dirty="0" smtClean="0"/>
              <a:t>(5,</a:t>
            </a:r>
            <a:r>
              <a:rPr lang="en-US" sz="1000" dirty="0" smtClean="0"/>
              <a:t>3</a:t>
            </a:r>
            <a:r>
              <a:rPr lang="ru-RU" sz="1000" dirty="0" smtClean="0"/>
              <a:t>%)</a:t>
            </a:r>
            <a:r>
              <a:rPr lang="ru-RU" sz="1000" dirty="0" smtClean="0">
                <a:solidFill>
                  <a:srgbClr val="1E9CB2"/>
                </a:solidFill>
              </a:rPr>
              <a:t> </a:t>
            </a:r>
            <a:r>
              <a:rPr lang="ru-RU" sz="1000" dirty="0" smtClean="0"/>
              <a:t>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14</a:t>
            </a:r>
            <a:r>
              <a:rPr lang="en-US" sz="1000" dirty="0" smtClean="0">
                <a:solidFill>
                  <a:srgbClr val="1E9CB2"/>
                </a:solidFill>
              </a:rPr>
              <a:t>29</a:t>
            </a:r>
            <a:r>
              <a:rPr lang="ru-RU" sz="1000" dirty="0" smtClean="0">
                <a:solidFill>
                  <a:srgbClr val="1E9CB2"/>
                </a:solidFill>
              </a:rPr>
              <a:t> </a:t>
            </a:r>
            <a:r>
              <a:rPr lang="ru-RU" sz="1000" dirty="0" smtClean="0"/>
              <a:t>(1,</a:t>
            </a:r>
            <a:r>
              <a:rPr lang="en-US" sz="1000" dirty="0" smtClean="0"/>
              <a:t>3</a:t>
            </a:r>
            <a:r>
              <a:rPr lang="ru-RU" sz="1000" dirty="0" smtClean="0"/>
              <a:t>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107</a:t>
            </a:r>
            <a:r>
              <a:rPr lang="en-US" sz="1000" dirty="0" smtClean="0">
                <a:solidFill>
                  <a:srgbClr val="1E9CB2"/>
                </a:solidFill>
              </a:rPr>
              <a:t>5</a:t>
            </a:r>
            <a:r>
              <a:rPr lang="ru-RU" sz="1000" dirty="0" smtClean="0">
                <a:solidFill>
                  <a:srgbClr val="1E9CB2"/>
                </a:solidFill>
              </a:rPr>
              <a:t> </a:t>
            </a:r>
            <a:r>
              <a:rPr lang="ru-RU" sz="1000" dirty="0" smtClean="0"/>
              <a:t>(0,</a:t>
            </a:r>
            <a:r>
              <a:rPr lang="en-US" sz="1000" dirty="0" smtClean="0"/>
              <a:t>9</a:t>
            </a:r>
            <a:r>
              <a:rPr lang="ru-RU" sz="1000" dirty="0" smtClean="0"/>
              <a:t>%)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442995942"/>
              </p:ext>
            </p:extLst>
          </p:nvPr>
        </p:nvGraphicFramePr>
        <p:xfrm>
          <a:off x="1599960" y="5849199"/>
          <a:ext cx="4077220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441421" y="2010670"/>
            <a:ext cx="1838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900" dirty="0" smtClean="0">
                <a:solidFill>
                  <a:srgbClr val="911C62"/>
                </a:solidFill>
              </a:rPr>
              <a:t>БЕЗ УЧЕТА УСЛУГ ППМС-ЦЕНТРОВ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66580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47631" y="789851"/>
            <a:ext cx="504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376169" y="756295"/>
            <a:ext cx="648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345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48115" y="769725"/>
            <a:ext cx="910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117</a:t>
            </a:r>
            <a:r>
              <a:rPr lang="ru-RU" sz="1100" dirty="0" smtClean="0">
                <a:solidFill>
                  <a:srgbClr val="911C62"/>
                </a:solidFill>
              </a:rPr>
              <a:t>  О</a:t>
            </a:r>
            <a:r>
              <a:rPr lang="ru-RU" sz="1100" dirty="0">
                <a:solidFill>
                  <a:srgbClr val="911C62"/>
                </a:solidFill>
              </a:rPr>
              <a:t>О</a:t>
            </a:r>
            <a:r>
              <a:rPr lang="ru-RU" sz="1100" dirty="0" smtClean="0">
                <a:solidFill>
                  <a:srgbClr val="911C62"/>
                </a:solidFill>
              </a:rPr>
              <a:t>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129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</a:p>
          <a:p>
            <a:pPr>
              <a:lnSpc>
                <a:spcPts val="1200"/>
              </a:lnSpc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lang="ru-RU" sz="1400" dirty="0" smtClean="0">
                <a:solidFill>
                  <a:srgbClr val="911C62"/>
                </a:solidFill>
              </a:rPr>
              <a:t>  </a:t>
            </a:r>
            <a:r>
              <a:rPr lang="ru-RU" sz="1100" dirty="0">
                <a:solidFill>
                  <a:srgbClr val="911C62"/>
                </a:solidFill>
              </a:rPr>
              <a:t>Ш-И</a:t>
            </a:r>
          </a:p>
          <a:p>
            <a:pPr>
              <a:lnSpc>
                <a:spcPts val="1200"/>
              </a:lnSpc>
            </a:pP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84219" y="762762"/>
            <a:ext cx="1486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6</a:t>
            </a:r>
            <a:r>
              <a:rPr lang="ru-RU" sz="16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ДД</a:t>
            </a:r>
            <a:endParaRPr lang="ru-RU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31</a:t>
            </a:r>
            <a:r>
              <a:rPr lang="ru-RU" sz="1100" dirty="0" smtClean="0">
                <a:solidFill>
                  <a:srgbClr val="911C62"/>
                </a:solidFill>
              </a:rPr>
              <a:t>  УДО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42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ППМС-центр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48315" y="767404"/>
            <a:ext cx="2710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r>
              <a:rPr lang="ru-RU" sz="1100" dirty="0" smtClean="0">
                <a:solidFill>
                  <a:srgbClr val="911C62"/>
                </a:solidFill>
              </a:rPr>
              <a:t>  СПО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ru-RU" sz="1100" b="1" dirty="0" smtClean="0">
                <a:solidFill>
                  <a:srgbClr val="911C62"/>
                </a:solidFill>
              </a:rPr>
              <a:t> </a:t>
            </a:r>
            <a:r>
              <a:rPr lang="ru-RU" sz="900" dirty="0">
                <a:solidFill>
                  <a:srgbClr val="911C62"/>
                </a:solidFill>
              </a:rPr>
              <a:t>ЦЕНТР ПРИ УПРАВЛЕНИИ ОБРАЗОВАНИЕМ</a:t>
            </a:r>
            <a:endParaRPr lang="ru-RU" sz="900" dirty="0" smtClean="0">
              <a:solidFill>
                <a:srgbClr val="911C6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17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31966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172" y="756295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1200" i="1" dirty="0" smtClean="0"/>
              <a:t>Справка подготовлена по материалам, предоставленным руководителями </a:t>
            </a:r>
            <a:br>
              <a:rPr lang="ru-RU" sz="1200" i="1" dirty="0" smtClean="0"/>
            </a:br>
            <a:r>
              <a:rPr lang="ru-RU" sz="1200" i="1" dirty="0" smtClean="0"/>
              <a:t>муниципальных органов </a:t>
            </a:r>
            <a:r>
              <a:rPr lang="ru-RU" sz="1200" i="1" dirty="0"/>
              <a:t>управления </a:t>
            </a:r>
            <a:r>
              <a:rPr lang="ru-RU" sz="1200" i="1" dirty="0" smtClean="0"/>
              <a:t>образованием, государственных образовательных организаций, государственных </a:t>
            </a:r>
            <a:r>
              <a:rPr lang="ru-RU" sz="1200" i="1" dirty="0"/>
              <a:t>учреждений 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>и  </a:t>
            </a:r>
            <a:r>
              <a:rPr lang="ru-RU" sz="1200" i="1" dirty="0"/>
              <a:t>центров психолого-педагогической, 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>медицинской </a:t>
            </a:r>
            <a:r>
              <a:rPr lang="ru-RU" sz="1200" i="1" dirty="0"/>
              <a:t>и социальной </a:t>
            </a:r>
            <a:r>
              <a:rPr lang="ru-RU" sz="1200" i="1" dirty="0" smtClean="0"/>
              <a:t>помощи</a:t>
            </a:r>
            <a:endParaRPr lang="ru-RU" sz="1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850756" y="4404320"/>
            <a:ext cx="4608512" cy="266429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hangingPunct="0"/>
            <a:r>
              <a:rPr lang="ru-RU" sz="900" dirty="0" smtClean="0"/>
              <a:t>ИСПОЛЬЗУЕМЫЕ СОКРАЩЕНИЯ: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150878"/>
              </p:ext>
            </p:extLst>
          </p:nvPr>
        </p:nvGraphicFramePr>
        <p:xfrm>
          <a:off x="5850756" y="4572719"/>
          <a:ext cx="4752528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7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ДОО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Государственные и негосударственные  дошкольные образовательные организации общеразвивающего и комбинированного вида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ООО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Начальные школы-детские сады, начальные  общеобразовательные школы, основные  общеобразовательные школы, средние общеобразовательные  школы, гимназии, лицеи, открытые/вечерние (сменные) школы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Детские дома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Ш-И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Школы-интернаты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СПО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Профессиональные образовательные  организации среднего профессионального  образования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УДО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Учреждения дополнительного образования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ППМС-центр  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Центры психолого-педагогической, медицинской и социальной помощи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717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60527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БОЛЬШЕСЕЛЬСКИЙ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МУНИЦИПАЛЬНЫЙ РАЙОН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881650458"/>
              </p:ext>
            </p:extLst>
          </p:nvPr>
        </p:nvGraphicFramePr>
        <p:xfrm>
          <a:off x="3711348" y="2497445"/>
          <a:ext cx="2083012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707189" y="1669551"/>
            <a:ext cx="643894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473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98073620"/>
              </p:ext>
            </p:extLst>
          </p:nvPr>
        </p:nvGraphicFramePr>
        <p:xfrm>
          <a:off x="2970843" y="4519596"/>
          <a:ext cx="3023929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155835744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6166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319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(67,4%)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</a:t>
            </a:r>
            <a:r>
              <a:rPr lang="ru-RU" sz="1000" dirty="0" smtClean="0">
                <a:solidFill>
                  <a:srgbClr val="156193"/>
                </a:solidFill>
              </a:rPr>
              <a:t>80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(16,9%)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40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(8,5%)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18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(3,8%)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16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(3,4%)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84277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42 </a:t>
            </a:r>
            <a:r>
              <a:rPr lang="ru-RU" sz="1000" dirty="0" smtClean="0"/>
              <a:t>(8,9%)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67</a:t>
            </a:r>
            <a:r>
              <a:rPr lang="ru-RU" sz="1000" dirty="0" smtClean="0"/>
              <a:t> (14,2%)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51 </a:t>
            </a:r>
            <a:r>
              <a:rPr lang="ru-RU" sz="1000" dirty="0" smtClean="0"/>
              <a:t>(10,8%)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</a:t>
            </a:r>
            <a:r>
              <a:rPr lang="ru-RU" sz="1000" dirty="0">
                <a:solidFill>
                  <a:srgbClr val="1E9CB2"/>
                </a:solidFill>
              </a:rPr>
              <a:t>23</a:t>
            </a:r>
            <a:r>
              <a:rPr lang="ru-RU" sz="1000" dirty="0" smtClean="0"/>
              <a:t> (4,9%)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             289</a:t>
            </a:r>
            <a:r>
              <a:rPr lang="ru-RU" sz="1000" dirty="0" smtClean="0"/>
              <a:t> (61,1%)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1 </a:t>
            </a:r>
            <a:r>
              <a:rPr lang="ru-RU" sz="1000" dirty="0" smtClean="0"/>
              <a:t>(0,2%)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0</a:t>
            </a:r>
            <a:endParaRPr lang="ru-RU" sz="1000" dirty="0" smtClean="0"/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0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96198" y="2679037"/>
            <a:ext cx="43204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ИНФОРМАЦИЯ НЕ ПРЕДОСТАВЛЕНА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125341" y="7562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32291" y="817850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ru-RU" sz="1100" dirty="0" smtClean="0">
                <a:solidFill>
                  <a:srgbClr val="911C62"/>
                </a:solidFill>
              </a:rPr>
              <a:t>  О</a:t>
            </a:r>
            <a:r>
              <a:rPr lang="ru-RU" sz="1100" dirty="0">
                <a:solidFill>
                  <a:srgbClr val="911C62"/>
                </a:solidFill>
              </a:rPr>
              <a:t>О</a:t>
            </a:r>
            <a:r>
              <a:rPr lang="ru-RU" sz="1100" dirty="0" smtClean="0">
                <a:solidFill>
                  <a:srgbClr val="911C62"/>
                </a:solidFill>
              </a:rPr>
              <a:t>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18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205480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591749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БОРИСОГЛЕБСКИЙ </a:t>
            </a:r>
            <a:r>
              <a:rPr lang="ru-RU" sz="1400" dirty="0" smtClean="0">
                <a:solidFill>
                  <a:schemeClr val="bg1"/>
                </a:solidFill>
              </a:rPr>
              <a:t>МУНИЦИПАЛЬНЫЙ РАЙОН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СОПРОВОЖДЕНИИ КАНДИДАТОВ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ПРОБЛЕМ ОРГАНИЗАЦИЙ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206361062"/>
              </p:ext>
            </p:extLst>
          </p:nvPr>
        </p:nvGraphicFramePr>
        <p:xfrm>
          <a:off x="3688246" y="2451280"/>
          <a:ext cx="2135702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62693" y="1669551"/>
            <a:ext cx="732893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5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924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72861091"/>
              </p:ext>
            </p:extLst>
          </p:nvPr>
        </p:nvGraphicFramePr>
        <p:xfrm>
          <a:off x="2970843" y="4519596"/>
          <a:ext cx="2735897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1379118058"/>
              </p:ext>
            </p:extLst>
          </p:nvPr>
        </p:nvGraphicFramePr>
        <p:xfrm>
          <a:off x="1599959" y="5849199"/>
          <a:ext cx="3867127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7089" y="2625319"/>
            <a:ext cx="17172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301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(32,6%)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</a:t>
            </a:r>
            <a:r>
              <a:rPr lang="ru-RU" sz="1000" dirty="0" smtClean="0">
                <a:solidFill>
                  <a:srgbClr val="156193"/>
                </a:solidFill>
              </a:rPr>
              <a:t>187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(20,2%)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       201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(21,8%)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68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(7,4%)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  167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(18,1%)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104620" y="4607600"/>
            <a:ext cx="2568332" cy="1220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/>
              <a:t>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116</a:t>
            </a:r>
            <a:r>
              <a:rPr lang="ru-RU" sz="1000" dirty="0" smtClean="0"/>
              <a:t> (12,6%)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169</a:t>
            </a:r>
            <a:r>
              <a:rPr lang="ru-RU" sz="1000" dirty="0" smtClean="0"/>
              <a:t> (18,3%)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82 </a:t>
            </a:r>
            <a:r>
              <a:rPr lang="ru-RU" sz="1000" dirty="0" smtClean="0"/>
              <a:t>(8,9%)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116</a:t>
            </a:r>
            <a:r>
              <a:rPr lang="ru-RU" sz="1000" dirty="0" smtClean="0"/>
              <a:t> (12,6%)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292</a:t>
            </a:r>
            <a:r>
              <a:rPr lang="ru-RU" sz="1000" dirty="0" smtClean="0"/>
              <a:t> (31,6%)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121</a:t>
            </a:r>
            <a:r>
              <a:rPr lang="ru-RU" sz="1000" dirty="0" smtClean="0"/>
              <a:t> (13,1%)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</a:t>
            </a:r>
            <a:r>
              <a:rPr lang="ru-RU" sz="1000" dirty="0" smtClean="0">
                <a:solidFill>
                  <a:srgbClr val="1E9CB2"/>
                </a:solidFill>
              </a:rPr>
              <a:t>23</a:t>
            </a:r>
            <a:r>
              <a:rPr lang="ru-RU" sz="1000" dirty="0" smtClean="0"/>
              <a:t> (2,5%)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5</a:t>
            </a:r>
            <a:r>
              <a:rPr lang="ru-RU" sz="1000" dirty="0" smtClean="0"/>
              <a:t> (2,5%)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919994" y="1630924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125341" y="7562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32291" y="817850"/>
            <a:ext cx="292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ru-RU" sz="1100" dirty="0" smtClean="0">
                <a:solidFill>
                  <a:srgbClr val="911C62"/>
                </a:solidFill>
              </a:rPr>
              <a:t>  ООО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000" dirty="0" smtClean="0">
                <a:solidFill>
                  <a:srgbClr val="911C62"/>
                </a:solidFill>
              </a:rPr>
              <a:t>ЦЕНТР ПРИ УПРАВЛЕНИИ ОБРАЗОВАНИЕМ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19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166861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60527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БРЕЙТОВСКИЙ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МУНИЦИПАЛЬНЫЙ РАЙОН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ПРОБЛЕМ ОРГАНИЗАЦИЙ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050252222"/>
              </p:ext>
            </p:extLst>
          </p:nvPr>
        </p:nvGraphicFramePr>
        <p:xfrm>
          <a:off x="3711349" y="2497445"/>
          <a:ext cx="2499447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703568" y="1669551"/>
            <a:ext cx="651140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5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923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039844079"/>
              </p:ext>
            </p:extLst>
          </p:nvPr>
        </p:nvGraphicFramePr>
        <p:xfrm>
          <a:off x="2970843" y="4519596"/>
          <a:ext cx="2303849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912952881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162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590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(63,9%)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</a:t>
            </a:r>
            <a:r>
              <a:rPr lang="ru-RU" sz="1000" dirty="0">
                <a:solidFill>
                  <a:srgbClr val="156193"/>
                </a:solidFill>
              </a:rPr>
              <a:t>213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(23,1%)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81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(8,8%)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0</a:t>
            </a:r>
            <a:endParaRPr lang="ru-RU" sz="1000" dirty="0" smtClean="0"/>
          </a:p>
          <a:p>
            <a:pPr>
              <a:lnSpc>
                <a:spcPts val="900"/>
              </a:lnSpc>
            </a:pPr>
            <a:endParaRPr lang="ru-RU" sz="1000" dirty="0" smtClean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39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(4,2%)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469061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/>
              <a:t>    </a:t>
            </a:r>
            <a:r>
              <a:rPr lang="ru-RU" sz="1000" dirty="0" smtClean="0">
                <a:solidFill>
                  <a:srgbClr val="1E9CB2"/>
                </a:solidFill>
              </a:rPr>
              <a:t>40 </a:t>
            </a:r>
            <a:r>
              <a:rPr lang="ru-RU" sz="1000" dirty="0" smtClean="0"/>
              <a:t>(4,3%)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15</a:t>
            </a:r>
            <a:r>
              <a:rPr lang="ru-RU" sz="1000" dirty="0" smtClean="0"/>
              <a:t> (1,6%)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189 </a:t>
            </a:r>
            <a:r>
              <a:rPr lang="ru-RU" sz="1000" dirty="0" smtClean="0"/>
              <a:t>(20,5%)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288</a:t>
            </a:r>
            <a:r>
              <a:rPr lang="ru-RU" sz="1000" dirty="0" smtClean="0"/>
              <a:t> (31,2%)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391</a:t>
            </a:r>
            <a:r>
              <a:rPr lang="ru-RU" sz="1000" dirty="0" smtClean="0"/>
              <a:t> (42,4%)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 </a:t>
            </a:r>
            <a:r>
              <a:rPr lang="ru-RU" sz="1000" dirty="0" smtClean="0"/>
              <a:t>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</a:t>
            </a:r>
            <a:endParaRPr lang="ru-RU" sz="1000" dirty="0" smtClean="0"/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7125341" y="7562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32291" y="817850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rgbClr val="911C62"/>
                </a:solidFill>
              </a:rPr>
              <a:t>  ООО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20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17675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60527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ГАВРИЛОВ-ЯМСКИЙ </a:t>
            </a:r>
            <a:r>
              <a:rPr lang="ru-RU" sz="1400" dirty="0" smtClean="0">
                <a:solidFill>
                  <a:schemeClr val="bg1"/>
                </a:solidFill>
              </a:rPr>
              <a:t>МУНИЦИПАЛЬНЫЙ РАЙОН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ПРИ СОПРОВОЖДЕНИИ КАНДИДАТОВ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ПРОБЛЕМ ОРГАНИЗАЦИЙ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526403373"/>
              </p:ext>
            </p:extLst>
          </p:nvPr>
        </p:nvGraphicFramePr>
        <p:xfrm>
          <a:off x="3688246" y="2451280"/>
          <a:ext cx="1802470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25823" y="1669551"/>
            <a:ext cx="80663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5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5260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781316293"/>
              </p:ext>
            </p:extLst>
          </p:nvPr>
        </p:nvGraphicFramePr>
        <p:xfrm>
          <a:off x="2970843" y="4519596"/>
          <a:ext cx="2303849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3907824723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1777" y="2633266"/>
            <a:ext cx="198802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1732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(32,9%)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1850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(35,2%)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446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(8,5%)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507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(9,6%)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  725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(13,8%)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41474" y="4609349"/>
            <a:ext cx="2605200" cy="1220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869</a:t>
            </a:r>
            <a:r>
              <a:rPr lang="ru-RU" sz="1000" dirty="0" smtClean="0"/>
              <a:t> (16,5%)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376</a:t>
            </a:r>
            <a:r>
              <a:rPr lang="ru-RU" sz="1000" dirty="0" smtClean="0"/>
              <a:t> (7,1%)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     1638 </a:t>
            </a:r>
            <a:r>
              <a:rPr lang="ru-RU" sz="1000" dirty="0" smtClean="0"/>
              <a:t>(31,1%)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1570</a:t>
            </a:r>
            <a:r>
              <a:rPr lang="ru-RU" sz="1000" dirty="0" smtClean="0"/>
              <a:t> (29,8%)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723</a:t>
            </a:r>
            <a:r>
              <a:rPr lang="ru-RU" sz="1000" dirty="0" smtClean="0"/>
              <a:t> (13,7%)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</a:t>
            </a:r>
            <a:r>
              <a:rPr lang="ru-RU" sz="1000" dirty="0" smtClean="0">
                <a:solidFill>
                  <a:srgbClr val="1E9CB2"/>
                </a:solidFill>
              </a:rPr>
              <a:t>83</a:t>
            </a:r>
            <a:r>
              <a:rPr lang="ru-RU" sz="1000" dirty="0" smtClean="0"/>
              <a:t> (1,6%)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</a:t>
            </a:r>
            <a:r>
              <a:rPr lang="ru-RU" sz="1000" dirty="0" smtClean="0"/>
              <a:t>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1</a:t>
            </a:r>
            <a:r>
              <a:rPr lang="ru-RU" sz="1000" dirty="0" smtClean="0"/>
              <a:t> (0,02%)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83502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30476" y="2037631"/>
            <a:ext cx="1766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900" dirty="0" smtClean="0">
                <a:solidFill>
                  <a:srgbClr val="911C62"/>
                </a:solidFill>
              </a:rPr>
              <a:t>БЕЗ УЧЕТА УСЛУГ ППМС-ЦЕНТРА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047595" y="75629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32291" y="817850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r>
              <a:rPr lang="ru-RU" sz="1100" dirty="0" smtClean="0">
                <a:solidFill>
                  <a:srgbClr val="911C62"/>
                </a:solidFill>
              </a:rPr>
              <a:t>  ООО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7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27020" y="817850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rgbClr val="911C62"/>
                </a:solidFill>
              </a:rPr>
              <a:t>  Ш-И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ДД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28435" y="817850"/>
            <a:ext cx="1630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ru-RU" sz="1100" dirty="0" smtClean="0">
                <a:solidFill>
                  <a:srgbClr val="911C62"/>
                </a:solidFill>
              </a:rPr>
              <a:t>  УДО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ППМС-центр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21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3905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60527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ДАНИЛОВСКИЙ </a:t>
            </a:r>
            <a:r>
              <a:rPr lang="ru-RU" sz="1400" dirty="0" smtClean="0">
                <a:solidFill>
                  <a:schemeClr val="bg1"/>
                </a:solidFill>
              </a:rPr>
              <a:t>МУНИЦИПАЛЬНЫЙ РАЙОН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 </a:t>
            </a:r>
            <a:r>
              <a:rPr lang="ru-RU" sz="900" dirty="0" smtClean="0">
                <a:solidFill>
                  <a:srgbClr val="FF0000"/>
                </a:solidFill>
              </a:rPr>
              <a:t>???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ПРИ СОПРОВОЖДЕНИИ КАНДИДАТОВ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ПРОБЛЕМ ОРГАНИЗАЦИЙ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177046167"/>
              </p:ext>
            </p:extLst>
          </p:nvPr>
        </p:nvGraphicFramePr>
        <p:xfrm>
          <a:off x="3688246" y="2451280"/>
          <a:ext cx="2135702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25823" y="1669551"/>
            <a:ext cx="80663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5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1667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501831342"/>
              </p:ext>
            </p:extLst>
          </p:nvPr>
        </p:nvGraphicFramePr>
        <p:xfrm>
          <a:off x="2970843" y="4519596"/>
          <a:ext cx="2303849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983363333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53882"/>
            <a:ext cx="18722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590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(35,4%)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692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(41,5%)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226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(13,6%)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124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(7,4%)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35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(2,1%)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2431" y="4606060"/>
            <a:ext cx="2539478" cy="1220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/>
              <a:t>        </a:t>
            </a:r>
            <a:r>
              <a:rPr lang="ru-RU" sz="1000" dirty="0" smtClean="0">
                <a:solidFill>
                  <a:srgbClr val="1E9CB2"/>
                </a:solidFill>
              </a:rPr>
              <a:t>129</a:t>
            </a:r>
            <a:r>
              <a:rPr lang="ru-RU" sz="1000" dirty="0" smtClean="0"/>
              <a:t> (7,7%)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117</a:t>
            </a:r>
            <a:r>
              <a:rPr lang="ru-RU" sz="1000" dirty="0" smtClean="0"/>
              <a:t> (7%)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410 </a:t>
            </a:r>
            <a:r>
              <a:rPr lang="ru-RU" sz="1000" dirty="0" smtClean="0"/>
              <a:t>(24,6%)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845</a:t>
            </a:r>
            <a:r>
              <a:rPr lang="ru-RU" sz="1000" dirty="0" smtClean="0"/>
              <a:t> (50,7%)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153</a:t>
            </a:r>
            <a:r>
              <a:rPr lang="ru-RU" sz="1000" dirty="0" smtClean="0"/>
              <a:t> (9,2%)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8</a:t>
            </a:r>
            <a:r>
              <a:rPr lang="ru-RU" sz="1000" dirty="0" smtClean="0"/>
              <a:t> (0,5%)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5 </a:t>
            </a:r>
            <a:r>
              <a:rPr lang="ru-RU" sz="1000" dirty="0" smtClean="0"/>
              <a:t>(0,3%)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7047595" y="75629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32291" y="817850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ru-RU" sz="1100" dirty="0" smtClean="0">
                <a:solidFill>
                  <a:srgbClr val="911C62"/>
                </a:solidFill>
              </a:rPr>
              <a:t>  ООО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08355" y="828303"/>
            <a:ext cx="910753" cy="26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ru-RU" sz="1100" dirty="0" smtClean="0">
                <a:solidFill>
                  <a:srgbClr val="911C62"/>
                </a:solidFill>
              </a:rPr>
              <a:t>  ДД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22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041486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60527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ЛЮБИМСКИЙ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МУНИЦИПАЛЬНЫЙ РАЙОН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 </a:t>
            </a:r>
            <a:r>
              <a:rPr lang="ru-RU" sz="900" dirty="0" smtClean="0">
                <a:solidFill>
                  <a:srgbClr val="FF0000"/>
                </a:solidFill>
              </a:rPr>
              <a:t>???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ПРИ СОПРОВОЖДЕНИИ КАНДИДАТОВ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ПРОБЛЕМ ОРГАНИЗАЦИЙ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4079982792"/>
              </p:ext>
            </p:extLst>
          </p:nvPr>
        </p:nvGraphicFramePr>
        <p:xfrm>
          <a:off x="3711349" y="2497445"/>
          <a:ext cx="2135702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25823" y="1669551"/>
            <a:ext cx="80663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5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1101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696586879"/>
              </p:ext>
            </p:extLst>
          </p:nvPr>
        </p:nvGraphicFramePr>
        <p:xfrm>
          <a:off x="2970843" y="4519596"/>
          <a:ext cx="2303849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951650081"/>
              </p:ext>
            </p:extLst>
          </p:nvPr>
        </p:nvGraphicFramePr>
        <p:xfrm>
          <a:off x="1599959" y="5849199"/>
          <a:ext cx="4250797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73546"/>
            <a:ext cx="18722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583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(53,0%)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</a:t>
            </a:r>
            <a:r>
              <a:rPr lang="ru-RU" sz="1000" dirty="0" smtClean="0">
                <a:solidFill>
                  <a:srgbClr val="156193"/>
                </a:solidFill>
              </a:rPr>
              <a:t>283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(25,7%)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88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(8,0%)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33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(3,0%)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114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(10,4%)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29138" y="4602215"/>
            <a:ext cx="2279791" cy="1220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/>
              <a:t>     </a:t>
            </a:r>
            <a:r>
              <a:rPr lang="ru-RU" sz="1000" dirty="0" smtClean="0">
                <a:solidFill>
                  <a:srgbClr val="1E9CB2"/>
                </a:solidFill>
              </a:rPr>
              <a:t>30</a:t>
            </a:r>
            <a:r>
              <a:rPr lang="ru-RU" sz="1000" dirty="0" smtClean="0"/>
              <a:t> (27,7%)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48</a:t>
            </a:r>
            <a:r>
              <a:rPr lang="ru-RU" sz="1000" dirty="0" smtClean="0"/>
              <a:t> (4,4%)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124 </a:t>
            </a:r>
            <a:r>
              <a:rPr lang="ru-RU" sz="1000" dirty="0" smtClean="0"/>
              <a:t>(11,3%)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</a:t>
            </a:r>
            <a:r>
              <a:rPr lang="ru-RU" sz="1000" dirty="0" smtClean="0">
                <a:solidFill>
                  <a:srgbClr val="1E9CB2"/>
                </a:solidFill>
              </a:rPr>
              <a:t>234 </a:t>
            </a:r>
            <a:r>
              <a:rPr lang="ru-RU" sz="1000" dirty="0" smtClean="0"/>
              <a:t>(21,3%)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665</a:t>
            </a:r>
            <a:r>
              <a:rPr lang="ru-RU" sz="1000" dirty="0" smtClean="0"/>
              <a:t> (60,4%)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</a:t>
            </a:r>
            <a:r>
              <a:rPr lang="ru-RU" sz="1000" dirty="0" smtClean="0"/>
              <a:t>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</a:t>
            </a:r>
            <a:endParaRPr lang="ru-RU" sz="1000" dirty="0" smtClean="0"/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7125341" y="7562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32291" y="817850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rgbClr val="911C62"/>
                </a:solidFill>
              </a:rPr>
              <a:t>  ООО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23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00634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60527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МЫШКИНСКИЙ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МУНИЦИПАЛЬНЫЙ РАЙОН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ПРОБЛЕМ ОРГАНИЗАЦИЙ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4121037"/>
              </p:ext>
            </p:extLst>
          </p:nvPr>
        </p:nvGraphicFramePr>
        <p:xfrm>
          <a:off x="3711347" y="2497445"/>
          <a:ext cx="2670309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25821" y="1669551"/>
            <a:ext cx="806631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2366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844455479"/>
              </p:ext>
            </p:extLst>
          </p:nvPr>
        </p:nvGraphicFramePr>
        <p:xfrm>
          <a:off x="2970843" y="4519596"/>
          <a:ext cx="3023929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94009954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882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1127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(47,6%)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689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(29,1%)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342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(14,4%)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116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(4,9%)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92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(3,9%)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84277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438 </a:t>
            </a:r>
            <a:r>
              <a:rPr lang="ru-RU" sz="1000" dirty="0" smtClean="0"/>
              <a:t>(18,5%)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396</a:t>
            </a:r>
            <a:r>
              <a:rPr lang="ru-RU" sz="1000" dirty="0" smtClean="0"/>
              <a:t> (16,7%)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2399 </a:t>
            </a:r>
            <a:r>
              <a:rPr lang="ru-RU" sz="1000" dirty="0" smtClean="0"/>
              <a:t>(16,9%)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479</a:t>
            </a:r>
            <a:r>
              <a:rPr lang="ru-RU" sz="1000" dirty="0" smtClean="0"/>
              <a:t> (20,2%)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        476</a:t>
            </a:r>
            <a:r>
              <a:rPr lang="ru-RU" sz="1000" dirty="0" smtClean="0"/>
              <a:t> (20,1%)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126 </a:t>
            </a:r>
            <a:r>
              <a:rPr lang="ru-RU" sz="1000" dirty="0" smtClean="0"/>
              <a:t>(5,3%)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52 </a:t>
            </a:r>
            <a:r>
              <a:rPr lang="ru-RU" sz="1000" dirty="0" smtClean="0"/>
              <a:t>(2,2%)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0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7125341" y="7562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32291" y="817850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ru-RU" sz="1100" dirty="0" smtClean="0">
                <a:solidFill>
                  <a:srgbClr val="911C62"/>
                </a:solidFill>
              </a:rPr>
              <a:t>  ООО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24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73726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60527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НЕКОУЗСКИЙ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МУНИЦИПАЛЬНЫЙ РАЙОН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ПРИ СОПРОВОЖДЕНИИ КАНДИДАТОВ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ПРОБЛЕМ ОРГАНИЗАЦИЙ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098519766"/>
              </p:ext>
            </p:extLst>
          </p:nvPr>
        </p:nvGraphicFramePr>
        <p:xfrm>
          <a:off x="3711349" y="2497445"/>
          <a:ext cx="1995391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25823" y="1669551"/>
            <a:ext cx="80663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5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6156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254946165"/>
              </p:ext>
            </p:extLst>
          </p:nvPr>
        </p:nvGraphicFramePr>
        <p:xfrm>
          <a:off x="2970843" y="4519596"/>
          <a:ext cx="2303849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755126743"/>
              </p:ext>
            </p:extLst>
          </p:nvPr>
        </p:nvGraphicFramePr>
        <p:xfrm>
          <a:off x="1599959" y="5849199"/>
          <a:ext cx="4223989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6169"/>
            <a:ext cx="18722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2076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(33,7%)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2108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(34,2%)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831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(13,5%)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800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(13,0%)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344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(5,5%)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469061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1257</a:t>
            </a:r>
            <a:r>
              <a:rPr lang="ru-RU" sz="1000" dirty="0" smtClean="0"/>
              <a:t> (20,4%)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1135</a:t>
            </a:r>
            <a:r>
              <a:rPr lang="ru-RU" sz="1000" dirty="0" smtClean="0"/>
              <a:t> (18,4%)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861 </a:t>
            </a:r>
            <a:r>
              <a:rPr lang="ru-RU" sz="1000" dirty="0" smtClean="0"/>
              <a:t>(14,0%)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</a:t>
            </a:r>
            <a:r>
              <a:rPr lang="ru-RU" sz="1000" dirty="0">
                <a:solidFill>
                  <a:srgbClr val="1E9CB2"/>
                </a:solidFill>
              </a:rPr>
              <a:t>556</a:t>
            </a:r>
            <a:r>
              <a:rPr lang="ru-RU" sz="1000" dirty="0" smtClean="0">
                <a:solidFill>
                  <a:srgbClr val="1E9CB2"/>
                </a:solidFill>
              </a:rPr>
              <a:t> </a:t>
            </a:r>
            <a:r>
              <a:rPr lang="ru-RU" sz="1000" dirty="0" smtClean="0"/>
              <a:t>(9,0%)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 1984</a:t>
            </a:r>
            <a:r>
              <a:rPr lang="ru-RU" sz="1000" dirty="0" smtClean="0"/>
              <a:t> (32,2%)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307 </a:t>
            </a:r>
            <a:r>
              <a:rPr lang="ru-RU" sz="1000" dirty="0" smtClean="0"/>
              <a:t>(5,0%)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24 </a:t>
            </a:r>
            <a:r>
              <a:rPr lang="ru-RU" sz="1000" dirty="0" smtClean="0"/>
              <a:t>(0,4%)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32 </a:t>
            </a:r>
            <a:r>
              <a:rPr lang="ru-RU" sz="1000" dirty="0" smtClean="0"/>
              <a:t>(0,5%)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7125341" y="7562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32291" y="817850"/>
            <a:ext cx="910753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ru-RU" sz="1100" dirty="0" smtClean="0">
                <a:solidFill>
                  <a:srgbClr val="911C62"/>
                </a:solidFill>
              </a:rPr>
              <a:t>  ООО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25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33682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60527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НЕКРАСОВСКИЙ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МУНИЦИПАЛЬНЫЙ РАЙОН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696748523"/>
              </p:ext>
            </p:extLst>
          </p:nvPr>
        </p:nvGraphicFramePr>
        <p:xfrm>
          <a:off x="3711347" y="2497445"/>
          <a:ext cx="2670309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25821" y="1669551"/>
            <a:ext cx="806631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1889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676778905"/>
              </p:ext>
            </p:extLst>
          </p:nvPr>
        </p:nvGraphicFramePr>
        <p:xfrm>
          <a:off x="2970843" y="4519596"/>
          <a:ext cx="2519873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393940419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6166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185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(9,8%)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1003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(53,1%)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265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(14,0%)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331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(17,5%)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105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(5,6%)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84277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271 </a:t>
            </a:r>
            <a:r>
              <a:rPr lang="ru-RU" sz="1000" dirty="0" smtClean="0"/>
              <a:t>(14,3%)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283</a:t>
            </a:r>
            <a:r>
              <a:rPr lang="ru-RU" sz="1000" dirty="0" smtClean="0"/>
              <a:t> (15,0%)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243 </a:t>
            </a:r>
            <a:r>
              <a:rPr lang="ru-RU" sz="1000" dirty="0" smtClean="0"/>
              <a:t>(12,9%)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335</a:t>
            </a:r>
            <a:r>
              <a:rPr lang="ru-RU" sz="1000" dirty="0" smtClean="0"/>
              <a:t> (17,7%)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  737</a:t>
            </a:r>
            <a:r>
              <a:rPr lang="ru-RU" sz="1000" dirty="0" smtClean="0"/>
              <a:t> (39,0%)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20 </a:t>
            </a:r>
            <a:r>
              <a:rPr lang="ru-RU" sz="1000" dirty="0" smtClean="0"/>
              <a:t>(1,1%)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0</a:t>
            </a:r>
            <a:endParaRPr lang="ru-RU" sz="1000" dirty="0" smtClean="0"/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0</a:t>
            </a:r>
            <a:endParaRPr lang="ru-RU" sz="1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ПРОБЛЕМ ОРГАНИЗАЦИЙ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45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125341" y="7562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32291" y="817850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ru-RU" sz="1100" dirty="0" smtClean="0">
                <a:solidFill>
                  <a:srgbClr val="911C62"/>
                </a:solidFill>
              </a:rPr>
              <a:t>  ООО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2</a:t>
            </a:r>
            <a:r>
              <a:rPr lang="en-US" sz="1100" dirty="0" smtClean="0"/>
              <a:t>6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14970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60527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ПЕРВОМАЙСКИЙ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МУНИЦИПАЛЬНЫЙ РАЙОН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ПРОБЛЕМ ОРГАНИЗАЦИЙ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419614359"/>
              </p:ext>
            </p:extLst>
          </p:nvPr>
        </p:nvGraphicFramePr>
        <p:xfrm>
          <a:off x="3711349" y="2497445"/>
          <a:ext cx="1995391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25823" y="1669551"/>
            <a:ext cx="80663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5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5025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094636005"/>
              </p:ext>
            </p:extLst>
          </p:nvPr>
        </p:nvGraphicFramePr>
        <p:xfrm>
          <a:off x="2970843" y="4519596"/>
          <a:ext cx="2303849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3158475832"/>
              </p:ext>
            </p:extLst>
          </p:nvPr>
        </p:nvGraphicFramePr>
        <p:xfrm>
          <a:off x="1599959" y="5849199"/>
          <a:ext cx="4223989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194418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2061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(41,0%)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</a:t>
            </a:r>
            <a:r>
              <a:rPr lang="ru-RU" sz="1000" dirty="0">
                <a:solidFill>
                  <a:srgbClr val="156193"/>
                </a:solidFill>
              </a:rPr>
              <a:t>1677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(33,4%)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400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(8,0%)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584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(11,6%)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303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(6,0%)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469061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/>
              <a:t>      </a:t>
            </a:r>
            <a:r>
              <a:rPr lang="ru-RU" sz="1000" dirty="0" smtClean="0">
                <a:solidFill>
                  <a:srgbClr val="1E9CB2"/>
                </a:solidFill>
              </a:rPr>
              <a:t>283</a:t>
            </a:r>
            <a:r>
              <a:rPr lang="ru-RU" sz="1000" dirty="0" smtClean="0"/>
              <a:t> (5,6%)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206</a:t>
            </a:r>
            <a:r>
              <a:rPr lang="ru-RU" sz="1000" dirty="0" smtClean="0"/>
              <a:t> (4,1%)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1166 </a:t>
            </a:r>
            <a:r>
              <a:rPr lang="ru-RU" sz="1000" dirty="0" smtClean="0"/>
              <a:t>(23,2%)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</a:t>
            </a:r>
            <a:r>
              <a:rPr lang="ru-RU" sz="1000" dirty="0">
                <a:solidFill>
                  <a:srgbClr val="1E9CB2"/>
                </a:solidFill>
              </a:rPr>
              <a:t>1035</a:t>
            </a:r>
            <a:r>
              <a:rPr lang="ru-RU" sz="1000" dirty="0" smtClean="0"/>
              <a:t> (20,6%)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2203</a:t>
            </a:r>
            <a:r>
              <a:rPr lang="ru-RU" sz="1000" dirty="0" smtClean="0"/>
              <a:t> (43,8%)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83 </a:t>
            </a:r>
            <a:r>
              <a:rPr lang="ru-RU" sz="1000" dirty="0" smtClean="0"/>
              <a:t>(1,7%)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6 </a:t>
            </a:r>
            <a:r>
              <a:rPr lang="ru-RU" sz="1000" dirty="0" smtClean="0"/>
              <a:t>(0,1%)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43 </a:t>
            </a:r>
            <a:r>
              <a:rPr lang="ru-RU" sz="1000" dirty="0" smtClean="0"/>
              <a:t>(0,9%)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7125341" y="7562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32291" y="817850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ru-RU" sz="1100" dirty="0" smtClean="0">
                <a:solidFill>
                  <a:srgbClr val="911C62"/>
                </a:solidFill>
              </a:rPr>
              <a:t>  ООО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98730" y="809053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rgbClr val="911C62"/>
                </a:solidFill>
              </a:rPr>
              <a:t>  Ш-И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ДД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2</a:t>
            </a:r>
            <a:r>
              <a:rPr lang="en-US" sz="1100" dirty="0" smtClean="0"/>
              <a:t>7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2653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180" y="622752"/>
            <a:ext cx="1608228" cy="487297"/>
          </a:xfrm>
          <a:prstGeom prst="rect">
            <a:avLst/>
          </a:prstGeom>
          <a:noFill/>
        </p:spPr>
        <p:txBody>
          <a:bodyPr wrap="none" lIns="116824" tIns="58412" rIns="116824" bIns="58412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ВВЕДЕНИЕ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48443" y="6876975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1</a:t>
            </a:r>
            <a:endParaRPr lang="ru-RU"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82204" y="1402625"/>
            <a:ext cx="25200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dirty="0" smtClean="0"/>
              <a:t>ИЗМЕНЕНИЯ СОЦИАЛЬНО-ЭКОНОМИЧЕСКОЙ СИТУАЦИИ  </a:t>
            </a:r>
            <a:br>
              <a:rPr lang="ru-RU" sz="1000" dirty="0" smtClean="0"/>
            </a:br>
            <a:r>
              <a:rPr lang="ru-RU" sz="1000" dirty="0" smtClean="0"/>
              <a:t>В СТРАНЕ ДИКТУЮТ НЕОБХОДИМОСТЬ  СОВЕРШЕНСТВОВАНИЯ ПСИХОЛОГИЧЕСКОГО СОПРОВОЖДЕНИЯ ОБРАЗОВАТЕЛЬНОЙ ДЕЯТЕЛЬНОСТИ.</a:t>
            </a:r>
          </a:p>
          <a:p>
            <a:r>
              <a:rPr lang="ru-RU" sz="1000" dirty="0" smtClean="0"/>
              <a:t>СИСТЕМЕ СОВРЕМЕННОГО ОБРАЗОВАНИЯ НУЖНА ПРОФЕССИОНАЛЬНАЯ ПСИХОЛОГИЧЕСКАЯ СЛУЖБА, ОКАЗЫВАЮЩАЯ КАЧЕСТВЕННУЮ ПОМОЩЬ ВСЕМ УЧАСТНИКАМ ОБРАЗОВАТЕЛЬНЫХ ОТНОШЕНИЙ</a:t>
            </a:r>
          </a:p>
          <a:p>
            <a:endParaRPr lang="ru-RU" sz="1000" dirty="0" smtClean="0"/>
          </a:p>
          <a:p>
            <a:r>
              <a:rPr lang="ru-RU" sz="1000" dirty="0" smtClean="0"/>
              <a:t> </a:t>
            </a:r>
            <a:endParaRPr lang="ru-RU" sz="1000" b="1" dirty="0" smtClean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34932" y="1402625"/>
            <a:ext cx="25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УЧАСТИЕ В ФОРМИРОВАНИИ КОМФОРТНОЙ И БЕЗОПАСНОЙ ОБРАЗОВАТЕЛЬНОЙ СРЕДЫ,</a:t>
            </a:r>
          </a:p>
          <a:p>
            <a:r>
              <a:rPr lang="ru-RU" sz="1000" dirty="0"/>
              <a:t>РЕШЕНИЕ ЗАДАЧ УСПЕШНОЙ САМОРЕАЛИЗАЦИИ И СОЦИАЛИЗАЦИИ ДЕТЕЙ,  </a:t>
            </a:r>
            <a:r>
              <a:rPr lang="ru-RU" sz="1000" dirty="0" smtClean="0"/>
              <a:t>ПСИХОЛОГО-ПЕДАГОГИЧЕСКОЕ </a:t>
            </a:r>
            <a:r>
              <a:rPr lang="ru-RU" sz="1000" dirty="0"/>
              <a:t>СОПРОВОЖДЕНИИ РАЗРАБОТКИ И РЕАЛИЗАЦИИ ИНДИВИДУАЛЬНЫХ ОБРАЗОВАТЕЛЬНЫХ ПРОГРАММ, </a:t>
            </a:r>
            <a:r>
              <a:rPr lang="ru-RU" sz="1000" dirty="0" smtClean="0"/>
              <a:t>ПОМОЩЬ В ФОРМИРОВАНИИ ПОЗИТИВНОГО ЖИЗНЕННОГО СЦЕНАРИЯ  И ОСВОЕНИИ ГИБКИХ СТРАТЕГИЙ ПОВЕДЕНИЯ -  </a:t>
            </a:r>
            <a:r>
              <a:rPr lang="ru-RU" sz="1000" dirty="0"/>
              <a:t>ЭТИ И ДРУГИЕ ВАЖНЫЕ ОРИЕНТИРЫ СТОЯТ СЕГОДНЯ ПЕРЕД СЛУЖБОЙ ПРАКТИЧЕСКОЙ ПСИХОЛОГИИ ОБРАЗОВАНИЯ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22844" y="1402625"/>
            <a:ext cx="25200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dirty="0" smtClean="0"/>
              <a:t>В ДЕКАБРЕ 2017 УТВЕРЖДЕНА КОНЦЕПЦИЯ РАЗВИТИЯ ПСИХОЛОГИЧЕСКОЙ СЛУЖБЫ </a:t>
            </a:r>
            <a:br>
              <a:rPr lang="ru-RU" sz="1000" dirty="0" smtClean="0"/>
            </a:br>
            <a:r>
              <a:rPr lang="ru-RU" sz="1000" dirty="0" smtClean="0"/>
              <a:t>В СИСТЕМЕ ОБРАЗОВАНИЯ В РФ  </a:t>
            </a:r>
            <a:br>
              <a:rPr lang="ru-RU" sz="1000" dirty="0" smtClean="0"/>
            </a:br>
            <a:r>
              <a:rPr lang="ru-RU" sz="1000" dirty="0" smtClean="0"/>
              <a:t>НА ПЕРИОД ДО 2025 ГОДА </a:t>
            </a:r>
          </a:p>
          <a:p>
            <a:pPr>
              <a:spcAft>
                <a:spcPts val="600"/>
              </a:spcAft>
            </a:pPr>
            <a:r>
              <a:rPr lang="ru-RU" sz="1000" dirty="0" smtClean="0"/>
              <a:t>В МАЕ 2018 УТВЕРЖДЕН ПЛАН МЕРОПРИЯТИЙ ПО РЕАЛИЗАЦИИ КОНЦЕПЦИИ…</a:t>
            </a:r>
          </a:p>
          <a:p>
            <a:pPr>
              <a:spcAft>
                <a:spcPts val="600"/>
              </a:spcAft>
            </a:pPr>
            <a:r>
              <a:rPr lang="ru-RU" sz="1000" dirty="0" smtClean="0"/>
              <a:t>ПРЕДСТАВЛЕН К ОБСУЖДЕНИЮ ПРОЕКТ ПОЛОЖЕНИЯ О ПСИХОЛОГИЧЕСКОЙ СЛУЖБЕ В СИСТЕМЕ ОБРАЗОВАНИЯ РФ </a:t>
            </a:r>
          </a:p>
          <a:p>
            <a:pPr>
              <a:spcAft>
                <a:spcPts val="600"/>
              </a:spcAft>
            </a:pPr>
            <a:r>
              <a:rPr lang="ru-RU" sz="1000" dirty="0" smtClean="0"/>
              <a:t>В ИЮНЕ 2018 ПОДПИСАНО ПИСЬМО </a:t>
            </a:r>
            <a:br>
              <a:rPr lang="ru-RU" sz="1000" dirty="0" smtClean="0"/>
            </a:br>
            <a:r>
              <a:rPr lang="ru-RU" sz="1000" dirty="0" smtClean="0"/>
              <a:t>О ГЛАВНОМ  ВНЕШТАТНОМ ПСИХОЛОГЕ  </a:t>
            </a:r>
            <a:br>
              <a:rPr lang="ru-RU" sz="1000" dirty="0" smtClean="0"/>
            </a:br>
            <a:r>
              <a:rPr lang="ru-RU" sz="1000" dirty="0" smtClean="0"/>
              <a:t>В СИСТЕМЕ ОБРАЗОВАНИЯ СУБЪЕКТА РФ</a:t>
            </a:r>
          </a:p>
          <a:p>
            <a:pPr>
              <a:spcAft>
                <a:spcPts val="600"/>
              </a:spcAft>
            </a:pPr>
            <a:r>
              <a:rPr lang="ru-RU" sz="1000" dirty="0" smtClean="0"/>
              <a:t>НА БАЗЕ РОССИЙСКОЙ АКАДЕМИИ ОБРАЗОВАНИЯ СОЗДАН ФЕДЕРАЛЬНЫЙ РЕСУРСНЫЙ ЦЕНТР ПСИХОЛОГИЧЕСКОЙ СЛУЖБЫ В СИСТЕМЕ ОБРАЗОВАНИЯ</a:t>
            </a:r>
          </a:p>
          <a:p>
            <a:endParaRPr lang="ru-RU" sz="10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7598" y="5148783"/>
            <a:ext cx="4729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ПРОФЕССИОНАЛЬНОЕ ОБЕСПЕЧЕНИЕ РЕШЕНИЯ СТРАТЕГИЧЕСКИХ ЗАДАЧ РАЗВИТИЯ ОБРАЗОВАНИЯ, НАПРАВЛЕННОЕ  НА СОХРАНЕНИЕ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И УКРЕПЛЕНИЕ ЗДОРОВЬЯ ОБУЧАЮЩИХСЯ, СНИЖЕНИЕ РИСКОВ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ИХ ДЕЗАДАПТАЦИИ, НЕГАТИВНОЙ СОЦИАЛИЗАЦИИ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02284" y="5197851"/>
            <a:ext cx="180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ru-RU" sz="1400" dirty="0">
                <a:solidFill>
                  <a:srgbClr val="911C62"/>
                </a:solidFill>
              </a:rPr>
              <a:t>ЦЕЛЬ ДЕЯТЕЛЬНОСТИ СЛУЖБЫ</a:t>
            </a:r>
            <a:endParaRPr lang="ru-RU" sz="1400" dirty="0">
              <a:solidFill>
                <a:srgbClr val="85096B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27604" y="5230157"/>
            <a:ext cx="0" cy="648000"/>
          </a:xfrm>
          <a:prstGeom prst="line">
            <a:avLst/>
          </a:prstGeom>
          <a:ln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87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60527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dirty="0" smtClean="0">
                <a:solidFill>
                  <a:schemeClr val="bg1"/>
                </a:solidFill>
              </a:rPr>
              <a:t>ПЕРЕСЛАВЛЬ-ЗАЛЕССКИЙ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ГОРОД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ПРОБЛЕМ ОРГАНИЗАЦИЙ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676757051"/>
              </p:ext>
            </p:extLst>
          </p:nvPr>
        </p:nvGraphicFramePr>
        <p:xfrm>
          <a:off x="3711347" y="2497445"/>
          <a:ext cx="2427441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25821" y="1669551"/>
            <a:ext cx="806631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5400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590877166"/>
              </p:ext>
            </p:extLst>
          </p:nvPr>
        </p:nvGraphicFramePr>
        <p:xfrm>
          <a:off x="2970843" y="4519596"/>
          <a:ext cx="2303849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882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2566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(47,3%)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1253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(23,2%)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730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(13,5%)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374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(6,9%)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487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(9,0%)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84277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328 </a:t>
            </a:r>
            <a:r>
              <a:rPr lang="ru-RU" sz="1000" dirty="0" smtClean="0"/>
              <a:t>(6,1%)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208</a:t>
            </a:r>
            <a:r>
              <a:rPr lang="ru-RU" sz="1000" dirty="0" smtClean="0"/>
              <a:t> (3,9%)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1183 </a:t>
            </a:r>
            <a:r>
              <a:rPr lang="ru-RU" sz="1000" dirty="0" smtClean="0"/>
              <a:t>(21,9%)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1269</a:t>
            </a:r>
            <a:r>
              <a:rPr lang="ru-RU" sz="1000" dirty="0" smtClean="0"/>
              <a:t> (23,5%)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           1891</a:t>
            </a:r>
            <a:r>
              <a:rPr lang="ru-RU" sz="1000" dirty="0" smtClean="0"/>
              <a:t> (35,0%)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368 </a:t>
            </a:r>
            <a:r>
              <a:rPr lang="ru-RU" sz="1000" dirty="0" smtClean="0"/>
              <a:t>(6,8%)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33 </a:t>
            </a:r>
            <a:r>
              <a:rPr lang="ru-RU" sz="1000" dirty="0" smtClean="0"/>
              <a:t>(0,6%)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120 </a:t>
            </a:r>
            <a:r>
              <a:rPr lang="ru-RU" sz="1000" dirty="0" smtClean="0"/>
              <a:t>(2.2%)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2105096757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7047595" y="75629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532291" y="817850"/>
            <a:ext cx="910753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r>
              <a:rPr lang="ru-RU" sz="1100" dirty="0" smtClean="0">
                <a:solidFill>
                  <a:srgbClr val="911C62"/>
                </a:solidFill>
              </a:rPr>
              <a:t>  ООО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5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252371" y="809053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ru-RU" sz="1100" dirty="0" smtClean="0">
                <a:solidFill>
                  <a:srgbClr val="911C62"/>
                </a:solidFill>
              </a:rPr>
              <a:t>  Ш-И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ДД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2</a:t>
            </a:r>
            <a:r>
              <a:rPr lang="en-US" sz="1100" dirty="0" smtClean="0"/>
              <a:t>8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67145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60527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ПЕРЕСЛАВСКИЙ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МУНИЦИПАЛЬНЫЙ РАЙОН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ПРОБЛЕМ ОРГАНИЗАЦИЙ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721329047"/>
              </p:ext>
            </p:extLst>
          </p:nvPr>
        </p:nvGraphicFramePr>
        <p:xfrm>
          <a:off x="3711347" y="2497445"/>
          <a:ext cx="2670309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703566" y="1669551"/>
            <a:ext cx="65114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769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573715795"/>
              </p:ext>
            </p:extLst>
          </p:nvPr>
        </p:nvGraphicFramePr>
        <p:xfrm>
          <a:off x="2970843" y="4519596"/>
          <a:ext cx="2735897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298777684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882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608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 (79,1%)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</a:t>
            </a:r>
            <a:r>
              <a:rPr lang="ru-RU" sz="1000" dirty="0" smtClean="0">
                <a:solidFill>
                  <a:srgbClr val="156193"/>
                </a:solidFill>
              </a:rPr>
              <a:t>104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(13,5%)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37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(4,8%)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2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(0,3%)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18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(2,3%)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84277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94 </a:t>
            </a:r>
            <a:r>
              <a:rPr lang="ru-RU" sz="1000" dirty="0" smtClean="0"/>
              <a:t>(12,2%)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91</a:t>
            </a:r>
            <a:r>
              <a:rPr lang="ru-RU" sz="1000" dirty="0" smtClean="0"/>
              <a:t> (11,8%)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57 </a:t>
            </a:r>
            <a:r>
              <a:rPr lang="ru-RU" sz="1000" dirty="0" smtClean="0"/>
              <a:t>(7,4%)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</a:t>
            </a:r>
            <a:r>
              <a:rPr lang="ru-RU" sz="1000" dirty="0">
                <a:solidFill>
                  <a:srgbClr val="1E9CB2"/>
                </a:solidFill>
              </a:rPr>
              <a:t>58</a:t>
            </a:r>
            <a:r>
              <a:rPr lang="ru-RU" sz="1000" dirty="0" smtClean="0"/>
              <a:t> (7,5%)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           469</a:t>
            </a:r>
            <a:r>
              <a:rPr lang="ru-RU" sz="1000" dirty="0" smtClean="0"/>
              <a:t> (61,0%)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 </a:t>
            </a:r>
            <a:r>
              <a:rPr lang="ru-RU" sz="1000" dirty="0" smtClean="0"/>
              <a:t>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</a:t>
            </a:r>
            <a:endParaRPr lang="ru-RU" sz="1000" dirty="0" smtClean="0"/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7125341" y="7562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32291" y="817850"/>
            <a:ext cx="292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ru-RU" sz="1100" dirty="0" smtClean="0">
                <a:solidFill>
                  <a:srgbClr val="911C62"/>
                </a:solidFill>
              </a:rPr>
              <a:t>  ООО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000" dirty="0" smtClean="0">
                <a:solidFill>
                  <a:srgbClr val="911C62"/>
                </a:solidFill>
              </a:rPr>
              <a:t>ЦЕНТР ПРИ УПРАВЛЕНИИ ОБРАЗОВАНИЕМ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075401" y="796718"/>
            <a:ext cx="910753" cy="26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2</a:t>
            </a:r>
            <a:r>
              <a:rPr lang="en-US" sz="1100" dirty="0" smtClean="0"/>
              <a:t>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56133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60527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ПОШЕХОНСКИЙ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МУНИЦИПАЛЬНЫЙ РАЙОН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ПРОБЛЕМ ОРГАНИЗАЦИЙ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912083944"/>
              </p:ext>
            </p:extLst>
          </p:nvPr>
        </p:nvGraphicFramePr>
        <p:xfrm>
          <a:off x="3711349" y="2497445"/>
          <a:ext cx="2499447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25823" y="1669551"/>
            <a:ext cx="80663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5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2889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756454646"/>
              </p:ext>
            </p:extLst>
          </p:nvPr>
        </p:nvGraphicFramePr>
        <p:xfrm>
          <a:off x="2970843" y="4519596"/>
          <a:ext cx="2303849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113562107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194418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</a:t>
            </a:r>
            <a:r>
              <a:rPr lang="ru-RU" sz="1000" dirty="0">
                <a:solidFill>
                  <a:srgbClr val="156193"/>
                </a:solidFill>
              </a:rPr>
              <a:t>1748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(60,5%)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</a:t>
            </a:r>
            <a:r>
              <a:rPr lang="ru-RU" sz="1000" dirty="0" smtClean="0">
                <a:solidFill>
                  <a:srgbClr val="156193"/>
                </a:solidFill>
              </a:rPr>
              <a:t>578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(20,0%)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381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(13,2%)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84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(2,9%)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98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(3,4%)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469061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/>
              <a:t>    </a:t>
            </a:r>
            <a:r>
              <a:rPr lang="ru-RU" sz="1000" dirty="0" smtClean="0">
                <a:solidFill>
                  <a:srgbClr val="1E9CB2"/>
                </a:solidFill>
              </a:rPr>
              <a:t>119 </a:t>
            </a:r>
            <a:r>
              <a:rPr lang="ru-RU" sz="1000" dirty="0" smtClean="0"/>
              <a:t>(4,1%)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92</a:t>
            </a:r>
            <a:r>
              <a:rPr lang="ru-RU" sz="1000" dirty="0" smtClean="0"/>
              <a:t> (3,2%)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651 </a:t>
            </a:r>
            <a:r>
              <a:rPr lang="ru-RU" sz="1000" dirty="0" smtClean="0"/>
              <a:t>(22,5%)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1101</a:t>
            </a:r>
            <a:r>
              <a:rPr lang="ru-RU" sz="1000" dirty="0" smtClean="0"/>
              <a:t> (38,1%)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876</a:t>
            </a:r>
            <a:r>
              <a:rPr lang="ru-RU" sz="1000" dirty="0" smtClean="0"/>
              <a:t> (30,3%)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46 </a:t>
            </a:r>
            <a:r>
              <a:rPr lang="ru-RU" sz="1000" dirty="0" smtClean="0"/>
              <a:t>(1,6%)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1 </a:t>
            </a:r>
            <a:r>
              <a:rPr lang="ru-RU" sz="1000" dirty="0" smtClean="0"/>
              <a:t>(0,03%)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3 </a:t>
            </a:r>
            <a:r>
              <a:rPr lang="ru-RU" sz="1000" dirty="0" smtClean="0"/>
              <a:t>(0,1%)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30476" y="2052439"/>
            <a:ext cx="1766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900" dirty="0" smtClean="0">
                <a:solidFill>
                  <a:srgbClr val="911C62"/>
                </a:solidFill>
              </a:rPr>
              <a:t>БЕЗ УЧЕТА УСЛУГ ППМС-ЦЕНТРА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7047595" y="75629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32291" y="817850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ru-RU" sz="1100" dirty="0" smtClean="0">
                <a:solidFill>
                  <a:srgbClr val="911C62"/>
                </a:solidFill>
              </a:rPr>
              <a:t>  ООО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65222" y="807483"/>
            <a:ext cx="1385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rgbClr val="911C62"/>
                </a:solidFill>
              </a:rPr>
              <a:t>  Ш-И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>
                <a:solidFill>
                  <a:srgbClr val="911C62"/>
                </a:solidFill>
              </a:rPr>
              <a:t>ППМС-центр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30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78962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60527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РОСТОВСКИЙ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МУНИЦИПАЛЬНЫЙ РАЙОН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ПРОБЛЕМ ОРГАНИЗАЦИЙ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4094237413"/>
              </p:ext>
            </p:extLst>
          </p:nvPr>
        </p:nvGraphicFramePr>
        <p:xfrm>
          <a:off x="3711348" y="2497445"/>
          <a:ext cx="2067368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580136" y="1669551"/>
            <a:ext cx="898003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10873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852525503"/>
              </p:ext>
            </p:extLst>
          </p:nvPr>
        </p:nvGraphicFramePr>
        <p:xfrm>
          <a:off x="2970843" y="4519596"/>
          <a:ext cx="2519873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000110260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882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4031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(36,9%)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3952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(36,4%)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       1764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(16,2%)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759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(7,0%)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385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(3,5%)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84277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/>
              <a:t>        </a:t>
            </a:r>
            <a:r>
              <a:rPr lang="ru-RU" sz="1000" dirty="0">
                <a:solidFill>
                  <a:srgbClr val="1E9CB2"/>
                </a:solidFill>
              </a:rPr>
              <a:t>657</a:t>
            </a:r>
            <a:r>
              <a:rPr lang="ru-RU" sz="1000" dirty="0" smtClean="0">
                <a:solidFill>
                  <a:srgbClr val="1E9CB2"/>
                </a:solidFill>
              </a:rPr>
              <a:t> </a:t>
            </a:r>
            <a:r>
              <a:rPr lang="ru-RU" sz="1000" dirty="0" smtClean="0"/>
              <a:t>(6,0%)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531</a:t>
            </a:r>
            <a:r>
              <a:rPr lang="ru-RU" sz="1000" dirty="0" smtClean="0"/>
              <a:t> (4,9%)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2481 </a:t>
            </a:r>
            <a:r>
              <a:rPr lang="ru-RU" sz="1000" dirty="0" smtClean="0"/>
              <a:t>(22,8%)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2139</a:t>
            </a:r>
            <a:r>
              <a:rPr lang="ru-RU" sz="1000" dirty="0" smtClean="0"/>
              <a:t> (19,7%)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        4809</a:t>
            </a:r>
            <a:r>
              <a:rPr lang="ru-RU" sz="1000" dirty="0" smtClean="0"/>
              <a:t> (44,2%)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160 </a:t>
            </a:r>
            <a:r>
              <a:rPr lang="ru-RU" sz="1000" dirty="0" smtClean="0"/>
              <a:t>(1,5%)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49 </a:t>
            </a:r>
            <a:r>
              <a:rPr lang="ru-RU" sz="1000" dirty="0" smtClean="0"/>
              <a:t>(0,5%)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47 </a:t>
            </a:r>
            <a:r>
              <a:rPr lang="ru-RU" sz="1000" dirty="0" smtClean="0"/>
              <a:t>(0,4%)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02484" y="2037631"/>
            <a:ext cx="1766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900" dirty="0" smtClean="0">
                <a:solidFill>
                  <a:srgbClr val="911C62"/>
                </a:solidFill>
              </a:rPr>
              <a:t>БЕЗ УЧЕТА УСЛУГ ППМС-ЦЕНТРА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047595" y="75629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32291" y="817850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r>
              <a:rPr lang="ru-RU" sz="1100" dirty="0" smtClean="0">
                <a:solidFill>
                  <a:srgbClr val="911C62"/>
                </a:solidFill>
              </a:rPr>
              <a:t>  ООО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9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18504" y="809053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rgbClr val="911C62"/>
                </a:solidFill>
              </a:rPr>
              <a:t>  Ш-И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ДД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778842" y="802491"/>
            <a:ext cx="1464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rgbClr val="911C62"/>
                </a:solidFill>
              </a:rPr>
              <a:t>  УДО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>
                <a:solidFill>
                  <a:srgbClr val="911C62"/>
                </a:solidFill>
              </a:rPr>
              <a:t>ППМС-центр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476507" y="797858"/>
            <a:ext cx="910753" cy="26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rgbClr val="911C62"/>
                </a:solidFill>
              </a:rPr>
              <a:t>  СПО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3</a:t>
            </a:r>
            <a:r>
              <a:rPr lang="en-US" sz="1100" dirty="0" smtClean="0"/>
              <a:t>1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19663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84287"/>
            <a:ext cx="3600400" cy="361621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РЫБИНСК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ПРОБЛЕМ ОРГАНИЗАЦИЙ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312382898"/>
              </p:ext>
            </p:extLst>
          </p:nvPr>
        </p:nvGraphicFramePr>
        <p:xfrm>
          <a:off x="3711347" y="2497445"/>
          <a:ext cx="1880873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580135" y="1669551"/>
            <a:ext cx="898003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24444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052528758"/>
              </p:ext>
            </p:extLst>
          </p:nvPr>
        </p:nvGraphicFramePr>
        <p:xfrm>
          <a:off x="2970843" y="4519596"/>
          <a:ext cx="2735897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3884361510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882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6425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(26,3%)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8740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(35,8%)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    3492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(14,3%)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          4607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(18,8%)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1180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(4,8%)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84277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3269 </a:t>
            </a:r>
            <a:r>
              <a:rPr lang="ru-RU" sz="1000" dirty="0" smtClean="0"/>
              <a:t>(13,4%)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3027</a:t>
            </a:r>
            <a:r>
              <a:rPr lang="ru-RU" sz="1000" dirty="0" smtClean="0"/>
              <a:t> (12,4%)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4452 </a:t>
            </a:r>
            <a:r>
              <a:rPr lang="ru-RU" sz="1000" dirty="0" smtClean="0"/>
              <a:t>(18,2%)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4458</a:t>
            </a:r>
            <a:r>
              <a:rPr lang="ru-RU" sz="1000" dirty="0" smtClean="0"/>
              <a:t> (18,2%)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           7795</a:t>
            </a:r>
            <a:r>
              <a:rPr lang="ru-RU" sz="1000" dirty="0" smtClean="0"/>
              <a:t> (31,9%)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1281 </a:t>
            </a:r>
            <a:r>
              <a:rPr lang="ru-RU" sz="1000" dirty="0" smtClean="0"/>
              <a:t>(5.2%)</a:t>
            </a:r>
            <a:r>
              <a:rPr lang="ru-RU" sz="1000" dirty="0" smtClean="0">
                <a:solidFill>
                  <a:srgbClr val="1E9CB2"/>
                </a:solidFill>
              </a:rPr>
              <a:t> </a:t>
            </a:r>
            <a:r>
              <a:rPr lang="ru-RU" sz="1000" dirty="0" smtClean="0"/>
              <a:t>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74 </a:t>
            </a:r>
            <a:r>
              <a:rPr lang="ru-RU" sz="1000" dirty="0" smtClean="0"/>
              <a:t>(0,3%)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88 </a:t>
            </a:r>
            <a:r>
              <a:rPr lang="ru-RU" sz="1000" dirty="0" smtClean="0"/>
              <a:t>(0,4%)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02484" y="2037631"/>
            <a:ext cx="1766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900" dirty="0" smtClean="0">
                <a:solidFill>
                  <a:srgbClr val="911C62"/>
                </a:solidFill>
              </a:rPr>
              <a:t>БЕЗ УЧЕТА УСЛУГ ППМС-ЦЕНТРА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047595" y="75629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6</a:t>
            </a:r>
            <a:r>
              <a:rPr lang="ru-RU" sz="2400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32291" y="817850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22</a:t>
            </a:r>
            <a:r>
              <a:rPr lang="ru-RU" sz="1100" dirty="0" smtClean="0">
                <a:solidFill>
                  <a:srgbClr val="911C62"/>
                </a:solidFill>
              </a:rPr>
              <a:t>  ООО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52371" y="807483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ru-RU" sz="1100" dirty="0" smtClean="0">
                <a:solidFill>
                  <a:srgbClr val="911C62"/>
                </a:solidFill>
              </a:rPr>
              <a:t>  Ш-И</a:t>
            </a:r>
          </a:p>
          <a:p>
            <a:pPr>
              <a:lnSpc>
                <a:spcPts val="1200"/>
              </a:lnSpc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ДД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75092" y="814655"/>
            <a:ext cx="1402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ru-RU" sz="1100" dirty="0" smtClean="0">
                <a:solidFill>
                  <a:srgbClr val="911C62"/>
                </a:solidFill>
              </a:rPr>
              <a:t>  </a:t>
            </a:r>
            <a:r>
              <a:rPr lang="ru-RU" sz="1100" dirty="0">
                <a:solidFill>
                  <a:srgbClr val="911C62"/>
                </a:solidFill>
              </a:rPr>
              <a:t>ППМС-центр</a:t>
            </a:r>
            <a:endParaRPr lang="ru-RU" sz="1400" dirty="0">
              <a:solidFill>
                <a:srgbClr val="911C62"/>
              </a:solidFill>
            </a:endParaRPr>
          </a:p>
          <a:p>
            <a:pPr>
              <a:lnSpc>
                <a:spcPts val="1200"/>
              </a:lnSpc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СПО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49011" y="1116335"/>
            <a:ext cx="29269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000" dirty="0" smtClean="0">
                <a:solidFill>
                  <a:srgbClr val="911C62"/>
                </a:solidFill>
              </a:rPr>
              <a:t>ЦЕНТР ПРИ УПРАВЛЕНИИ ОБРАЗОВАНИЕМ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3</a:t>
            </a:r>
            <a:r>
              <a:rPr lang="en-US" sz="1100" dirty="0" smtClean="0"/>
              <a:t>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7416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60527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РЫБИНСКИЙ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МУНИЦИПАЛЬНЫЙ РАЙОН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ПОМОЩЬ В РЕШЕНИИ СОЦИАЛЬНО-ПСИХОЛОГИЧЕСКИХ ПРОБЛЕМ  </a:t>
            </a:r>
            <a:br>
              <a:rPr lang="ru-RU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УРЕГУЛИРОВАНИИ СОЦИАЛЬНО-ПСИХОЛОГИЧЕСКИХ 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ПРОБЛЕМ ОРГАНИЗАЦИЙ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832967056"/>
              </p:ext>
            </p:extLst>
          </p:nvPr>
        </p:nvGraphicFramePr>
        <p:xfrm>
          <a:off x="3711347" y="2497445"/>
          <a:ext cx="2427441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25821" y="1669551"/>
            <a:ext cx="806631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2490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945015950"/>
              </p:ext>
            </p:extLst>
          </p:nvPr>
        </p:nvGraphicFramePr>
        <p:xfrm>
          <a:off x="2970843" y="4519596"/>
          <a:ext cx="2447865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971977701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882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1356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 (54,5%)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</a:t>
            </a:r>
            <a:r>
              <a:rPr lang="ru-RU" sz="1000" dirty="0" smtClean="0">
                <a:solidFill>
                  <a:srgbClr val="156193"/>
                </a:solidFill>
              </a:rPr>
              <a:t>425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(17,1%)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       609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(24,5%)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46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(1,8%)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54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(2,2%)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84277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419 </a:t>
            </a:r>
            <a:r>
              <a:rPr lang="ru-RU" sz="1000" dirty="0" smtClean="0"/>
              <a:t>(16,8%)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115</a:t>
            </a:r>
            <a:r>
              <a:rPr lang="ru-RU" sz="1000" dirty="0" smtClean="0"/>
              <a:t> (4,6%)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388 </a:t>
            </a:r>
            <a:r>
              <a:rPr lang="ru-RU" sz="1000" dirty="0" smtClean="0"/>
              <a:t>(15,6%)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676</a:t>
            </a:r>
            <a:r>
              <a:rPr lang="ru-RU" sz="1000" dirty="0" smtClean="0"/>
              <a:t> (27,1%)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           870</a:t>
            </a:r>
            <a:r>
              <a:rPr lang="ru-RU" sz="1000" dirty="0" smtClean="0"/>
              <a:t> (34,9%)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12 </a:t>
            </a:r>
            <a:r>
              <a:rPr lang="ru-RU" sz="1000" dirty="0" smtClean="0"/>
              <a:t>(0,5%)</a:t>
            </a:r>
            <a:r>
              <a:rPr lang="ru-RU" sz="1000" dirty="0" smtClean="0">
                <a:solidFill>
                  <a:srgbClr val="1E9CB2"/>
                </a:solidFill>
              </a:rPr>
              <a:t> </a:t>
            </a:r>
            <a:r>
              <a:rPr lang="ru-RU" sz="1000" dirty="0" smtClean="0"/>
              <a:t>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3 </a:t>
            </a:r>
            <a:r>
              <a:rPr lang="ru-RU" sz="1000" dirty="0" smtClean="0"/>
              <a:t>(0,1%)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7 </a:t>
            </a:r>
            <a:r>
              <a:rPr lang="ru-RU" sz="1000" dirty="0" smtClean="0"/>
              <a:t>(0,3%)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125341" y="75629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32291" y="817850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ru-RU" sz="1100" dirty="0" smtClean="0">
                <a:solidFill>
                  <a:srgbClr val="911C62"/>
                </a:solidFill>
              </a:rPr>
              <a:t>  ООО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18504" y="809053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rgbClr val="911C62"/>
                </a:solidFill>
              </a:rPr>
              <a:t>  Ш-И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УДО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47100" y="797858"/>
            <a:ext cx="910753" cy="26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rgbClr val="911C62"/>
                </a:solidFill>
              </a:rPr>
              <a:t>  СПО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3</a:t>
            </a:r>
            <a:r>
              <a:rPr lang="en-US" sz="1100" dirty="0" smtClean="0"/>
              <a:t>3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21385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60527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ТУТАЕВСКИЙ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МУНИЦИПАЛЬНЫЙ РАЙОН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ПРОБЛЕМ ОРГАНИЗАЦИЙ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202025477"/>
              </p:ext>
            </p:extLst>
          </p:nvPr>
        </p:nvGraphicFramePr>
        <p:xfrm>
          <a:off x="3711349" y="2497445"/>
          <a:ext cx="1880871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25823" y="1669551"/>
            <a:ext cx="806631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5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7810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315237091"/>
              </p:ext>
            </p:extLst>
          </p:nvPr>
        </p:nvGraphicFramePr>
        <p:xfrm>
          <a:off x="2970843" y="4519596"/>
          <a:ext cx="223184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1977241306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882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2096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(26,8%)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3481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 (44,6%)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1109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(14,2%)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544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(7,0%)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580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(7,4%)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69872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1057 </a:t>
            </a:r>
            <a:r>
              <a:rPr lang="ru-RU" sz="1000" dirty="0" smtClean="0"/>
              <a:t>(13,5%)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692</a:t>
            </a:r>
            <a:r>
              <a:rPr lang="ru-RU" sz="1000" dirty="0" smtClean="0"/>
              <a:t> (8,9%)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1658 </a:t>
            </a:r>
            <a:r>
              <a:rPr lang="ru-RU" sz="1000" dirty="0" smtClean="0"/>
              <a:t>(21,2%)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2119</a:t>
            </a:r>
            <a:r>
              <a:rPr lang="ru-RU" sz="1000" dirty="0" smtClean="0"/>
              <a:t> (27,1%)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1650</a:t>
            </a:r>
            <a:r>
              <a:rPr lang="ru-RU" sz="1000" dirty="0" smtClean="0"/>
              <a:t> (21,1%)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196 </a:t>
            </a:r>
            <a:r>
              <a:rPr lang="ru-RU" sz="1000" dirty="0" smtClean="0"/>
              <a:t>(2,5%)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262 </a:t>
            </a:r>
            <a:r>
              <a:rPr lang="ru-RU" sz="1000" dirty="0" smtClean="0"/>
              <a:t>(3,4%)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176 </a:t>
            </a:r>
            <a:r>
              <a:rPr lang="ru-RU" sz="1000" dirty="0" smtClean="0"/>
              <a:t>(2,3%)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74492" y="2037631"/>
            <a:ext cx="1766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900" dirty="0" smtClean="0">
                <a:solidFill>
                  <a:srgbClr val="911C62"/>
                </a:solidFill>
              </a:rPr>
              <a:t>БЕЗ УЧЕТА УСЛУГ ППМС-ЦЕНТРА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047595" y="75629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32291" y="817850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r>
              <a:rPr lang="ru-RU" sz="1100" dirty="0" smtClean="0">
                <a:solidFill>
                  <a:srgbClr val="911C62"/>
                </a:solidFill>
              </a:rPr>
              <a:t>  ООО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71036" y="802491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1</a:t>
            </a:r>
            <a:r>
              <a:rPr lang="ru-RU" sz="1100" dirty="0" smtClean="0">
                <a:solidFill>
                  <a:srgbClr val="911C62"/>
                </a:solidFill>
              </a:rPr>
              <a:t>  УДО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>
                <a:solidFill>
                  <a:srgbClr val="911C62"/>
                </a:solidFill>
              </a:rPr>
              <a:t>ППМС-центр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3</a:t>
            </a:r>
            <a:r>
              <a:rPr lang="en-US" sz="1100" dirty="0" smtClean="0"/>
              <a:t>4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91711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60527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УГЛИЧСКИЙ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МУНИЦИПАЛЬНЫЙ РАЙОН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ПРОБЛЕМ ОРГАНИЗАЦИЙ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4002715051"/>
              </p:ext>
            </p:extLst>
          </p:nvPr>
        </p:nvGraphicFramePr>
        <p:xfrm>
          <a:off x="3711348" y="2497445"/>
          <a:ext cx="2499448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580137" y="1669551"/>
            <a:ext cx="898003" cy="68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12314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877704122"/>
              </p:ext>
            </p:extLst>
          </p:nvPr>
        </p:nvGraphicFramePr>
        <p:xfrm>
          <a:off x="2970843" y="4519596"/>
          <a:ext cx="2735897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271204052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882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</a:t>
            </a:r>
            <a:r>
              <a:rPr lang="ru-RU" sz="1000" dirty="0" smtClean="0">
                <a:solidFill>
                  <a:srgbClr val="156193"/>
                </a:solidFill>
              </a:rPr>
              <a:t>2493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(20,2%)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5917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(48,1%)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    2499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(20,3%)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1164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(9,5%)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241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(2,0%)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69872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/>
              <a:t>          718</a:t>
            </a:r>
            <a:r>
              <a:rPr lang="ru-RU" sz="1000" dirty="0" smtClean="0">
                <a:solidFill>
                  <a:srgbClr val="1E9CB2"/>
                </a:solidFill>
              </a:rPr>
              <a:t> </a:t>
            </a:r>
            <a:r>
              <a:rPr lang="ru-RU" sz="1000" dirty="0" smtClean="0"/>
              <a:t>(5,8%)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1102</a:t>
            </a:r>
            <a:r>
              <a:rPr lang="ru-RU" sz="1000" dirty="0" smtClean="0"/>
              <a:t> (8,9%)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3422 </a:t>
            </a:r>
            <a:r>
              <a:rPr lang="ru-RU" sz="1000" dirty="0" smtClean="0"/>
              <a:t>(27,8%)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2530</a:t>
            </a:r>
            <a:r>
              <a:rPr lang="ru-RU" sz="1000" dirty="0" smtClean="0"/>
              <a:t> (20,5%)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   4079</a:t>
            </a:r>
            <a:r>
              <a:rPr lang="ru-RU" sz="1000" dirty="0" smtClean="0"/>
              <a:t> (33,1%)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461 </a:t>
            </a:r>
            <a:r>
              <a:rPr lang="ru-RU" sz="1000" dirty="0" smtClean="0"/>
              <a:t>(3,7%)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0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2 </a:t>
            </a:r>
            <a:r>
              <a:rPr lang="ru-RU" sz="1000" dirty="0" smtClean="0"/>
              <a:t>(0,02%)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74492" y="2037631"/>
            <a:ext cx="17668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900" dirty="0" smtClean="0">
                <a:solidFill>
                  <a:srgbClr val="911C62"/>
                </a:solidFill>
              </a:rPr>
              <a:t>БЕЗ УЧЕТА УСЛУГ ППМС-ЦЕНТРА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047595" y="75629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32291" y="817850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lang="ru-RU" sz="1100" dirty="0" smtClean="0">
                <a:solidFill>
                  <a:srgbClr val="911C62"/>
                </a:solidFill>
              </a:rPr>
              <a:t>  ООО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27020" y="822489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>
                <a:solidFill>
                  <a:srgbClr val="911C62"/>
                </a:solidFill>
              </a:rPr>
              <a:t>ППМС-центр</a:t>
            </a:r>
            <a:endParaRPr lang="ru-RU" sz="1400" dirty="0">
              <a:solidFill>
                <a:srgbClr val="911C62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3</a:t>
            </a:r>
            <a:r>
              <a:rPr lang="en-US" sz="1100" dirty="0" smtClean="0"/>
              <a:t>5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46263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605278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ЯРОСЛАВСКИЙ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МУНИЦИПАЛЬНЫЙ РАЙОН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УРЕГУЛИРОВАНИИ СОЦИАЛЬНО-ПСИХОЛОГИЧЕСКИХ 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ПРОБЛЕМ ОРГАНИЗАЦИЙ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696684998"/>
              </p:ext>
            </p:extLst>
          </p:nvPr>
        </p:nvGraphicFramePr>
        <p:xfrm>
          <a:off x="3711347" y="2497445"/>
          <a:ext cx="1880873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580135" y="1669551"/>
            <a:ext cx="898003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12419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482398039"/>
              </p:ext>
            </p:extLst>
          </p:nvPr>
        </p:nvGraphicFramePr>
        <p:xfrm>
          <a:off x="2970843" y="4519596"/>
          <a:ext cx="2447865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882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3526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(28,4%)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4533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 (36,5%)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          2261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(18,2%)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  1608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(12,9%)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5 491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(4,0%)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842777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2255 </a:t>
            </a:r>
            <a:r>
              <a:rPr lang="ru-RU" sz="1000" dirty="0" smtClean="0"/>
              <a:t>(18,2%)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1529</a:t>
            </a:r>
            <a:r>
              <a:rPr lang="ru-RU" sz="1000" dirty="0" smtClean="0"/>
              <a:t> (12,3%)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2456 </a:t>
            </a:r>
            <a:r>
              <a:rPr lang="ru-RU" sz="1000" dirty="0" smtClean="0"/>
              <a:t>(19,8%)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</a:t>
            </a:r>
            <a:r>
              <a:rPr lang="ru-RU" sz="1000" dirty="0">
                <a:solidFill>
                  <a:srgbClr val="1E9CB2"/>
                </a:solidFill>
              </a:rPr>
              <a:t>19</a:t>
            </a:r>
            <a:r>
              <a:rPr lang="ru-RU" sz="1000" dirty="0" smtClean="0">
                <a:solidFill>
                  <a:srgbClr val="1E9CB2"/>
                </a:solidFill>
              </a:rPr>
              <a:t>67</a:t>
            </a:r>
            <a:r>
              <a:rPr lang="ru-RU" sz="1000" dirty="0" smtClean="0"/>
              <a:t> (15,8%)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3992</a:t>
            </a:r>
            <a:r>
              <a:rPr lang="ru-RU" sz="1000" dirty="0" smtClean="0"/>
              <a:t> (32,1%)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143 </a:t>
            </a:r>
            <a:r>
              <a:rPr lang="ru-RU" sz="1000" dirty="0" smtClean="0"/>
              <a:t>(1,2%)</a:t>
            </a:r>
            <a:r>
              <a:rPr lang="ru-RU" sz="1000" dirty="0" smtClean="0">
                <a:solidFill>
                  <a:srgbClr val="1E9CB2"/>
                </a:solidFill>
              </a:rPr>
              <a:t> </a:t>
            </a:r>
            <a:r>
              <a:rPr lang="ru-RU" sz="1000" dirty="0" smtClean="0"/>
              <a:t>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17 </a:t>
            </a:r>
            <a:r>
              <a:rPr lang="ru-RU" sz="1000" dirty="0" smtClean="0"/>
              <a:t>(0,1%)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60 </a:t>
            </a:r>
            <a:r>
              <a:rPr lang="ru-RU" sz="1000" dirty="0" smtClean="0"/>
              <a:t>(0,5%)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СЛУЖБЫ)</a:t>
            </a:r>
            <a:endParaRPr lang="ru-RU" sz="1000" dirty="0">
              <a:solidFill>
                <a:srgbClr val="1E9CB2"/>
              </a:solidFill>
            </a:endParaRPr>
          </a:p>
        </p:txBody>
      </p:sp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2101998818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901205" y="712945"/>
            <a:ext cx="11789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 СПЕЦИАЛИСТОВ 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7950" y="550104"/>
            <a:ext cx="5955294" cy="81811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041429" y="407757"/>
            <a:ext cx="244833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82256" y="789851"/>
            <a:ext cx="432000" cy="432000"/>
          </a:xfrm>
          <a:prstGeom prst="rect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047595" y="75629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32291" y="817850"/>
            <a:ext cx="9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  <a:r>
              <a:rPr lang="ru-RU" sz="1100" dirty="0" smtClean="0">
                <a:solidFill>
                  <a:srgbClr val="911C62"/>
                </a:solidFill>
              </a:rPr>
              <a:t>  ООО</a:t>
            </a:r>
          </a:p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r>
              <a:rPr lang="ru-RU" sz="1100" b="1" dirty="0" smtClean="0">
                <a:solidFill>
                  <a:srgbClr val="911C62"/>
                </a:solidFill>
              </a:rPr>
              <a:t>  </a:t>
            </a:r>
            <a:r>
              <a:rPr lang="ru-RU" sz="1100" dirty="0" smtClean="0">
                <a:solidFill>
                  <a:srgbClr val="911C62"/>
                </a:solidFill>
              </a:rPr>
              <a:t>ДОО</a:t>
            </a:r>
            <a:endParaRPr lang="ru-RU" sz="1400" dirty="0" smtClean="0">
              <a:solidFill>
                <a:srgbClr val="911C6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18504" y="809053"/>
            <a:ext cx="910753" cy="26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rgbClr val="911C62"/>
                </a:solidFill>
              </a:rPr>
              <a:t>  Ш-И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3</a:t>
            </a:r>
            <a:r>
              <a:rPr lang="en-US" sz="1100" dirty="0" smtClean="0"/>
              <a:t>6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401574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8" y="715713"/>
            <a:ext cx="327396" cy="321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4"/>
            <a:ext cx="3744656" cy="11294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6700" y="1692399"/>
            <a:ext cx="5040000" cy="5400600"/>
          </a:xfrm>
          <a:prstGeom prst="rect">
            <a:avLst/>
          </a:prstGeom>
          <a:noFill/>
          <a:ln>
            <a:solidFill>
              <a:srgbClr val="385D8A"/>
            </a:solidFill>
            <a:prstDash val="lgDash"/>
          </a:ln>
        </p:spPr>
        <p:txBody>
          <a:bodyPr wrap="square" lIns="91424" tIns="45712" rIns="91424" bIns="45712" rtlCol="0">
            <a:noAutofit/>
          </a:bodyPr>
          <a:lstStyle/>
          <a:p>
            <a:pPr lvl="0"/>
            <a:r>
              <a:rPr lang="ru-RU" sz="1300" dirty="0" smtClean="0">
                <a:solidFill>
                  <a:srgbClr val="911C62"/>
                </a:solidFill>
              </a:rPr>
              <a:t>ЯРОСЛАВЛЬ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«Развитие психических функций ребенка-дошкольника  с использованием кинетического песка», </a:t>
            </a:r>
            <a:r>
              <a:rPr lang="ru-RU" sz="900" dirty="0" smtClean="0"/>
              <a:t>МДОУ № 6,163,191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 «Арт-терапия -  мастер-класс по </a:t>
            </a:r>
            <a:r>
              <a:rPr lang="ru-RU" sz="900" dirty="0" err="1"/>
              <a:t>пластилинографии</a:t>
            </a:r>
            <a:r>
              <a:rPr lang="ru-RU" sz="900" dirty="0"/>
              <a:t>. Работа с педагогами по программе «Сотвори свой мир», </a:t>
            </a:r>
            <a:r>
              <a:rPr lang="ru-RU" sz="900" dirty="0" smtClean="0"/>
              <a:t>МДОУ №</a:t>
            </a:r>
            <a:r>
              <a:rPr lang="ru-RU" sz="900" dirty="0"/>
              <a:t>22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 «Особенности взаимодействия педагога-психолога с семьей ребенка с ОВЗ», </a:t>
            </a:r>
            <a:r>
              <a:rPr lang="ru-RU" sz="900" dirty="0" smtClean="0"/>
              <a:t>МДОУ № 158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 «Работа педагога-психолога МДОУ с педагогическим коллективом: профилактика эмоционального выгорания педагогов, развитие навыков регуляции и коммуникации», МДОУ </a:t>
            </a:r>
            <a:r>
              <a:rPr lang="ru-RU" sz="900" dirty="0" smtClean="0"/>
              <a:t>№ 56,99,75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Программа и методическая разработка уроков </a:t>
            </a:r>
            <a:r>
              <a:rPr lang="ru-RU" sz="900" dirty="0" smtClean="0"/>
              <a:t>курса </a:t>
            </a:r>
            <a:r>
              <a:rPr lang="ru-RU" sz="900" dirty="0"/>
              <a:t>внеурочной деятельности по арт-терапии «Креативная мастерская» на 68 </a:t>
            </a:r>
            <a:r>
              <a:rPr lang="ru-RU" sz="900" dirty="0" smtClean="0"/>
              <a:t>часов,  </a:t>
            </a:r>
            <a:r>
              <a:rPr lang="ru-RU" sz="900" dirty="0"/>
              <a:t>МОУ средняя школа №6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Курсы профессионального самоопределения «Моя профессиональная карьера</a:t>
            </a:r>
            <a:r>
              <a:rPr lang="ru-RU" sz="900" dirty="0" smtClean="0"/>
              <a:t>», Средняя </a:t>
            </a:r>
            <a:r>
              <a:rPr lang="ru-RU" sz="900" dirty="0"/>
              <a:t>школа № </a:t>
            </a:r>
            <a:r>
              <a:rPr lang="ru-RU" sz="900" dirty="0" smtClean="0"/>
              <a:t>33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Программа коррекционно-развивающих занятий «Коррекция эмоциональной сферы через игровую терапию</a:t>
            </a:r>
            <a:r>
              <a:rPr lang="ru-RU" sz="900" dirty="0" smtClean="0"/>
              <a:t>», </a:t>
            </a:r>
            <a:r>
              <a:rPr lang="ru-RU" sz="900" dirty="0"/>
              <a:t>МОУ СШ №51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Программы индивидуальных коррекционно-развивающих занятий для обучающихся с ОВЗ (2,3,4,6,8 классов</a:t>
            </a:r>
            <a:r>
              <a:rPr lang="ru-RU" sz="900" dirty="0" smtClean="0"/>
              <a:t>), </a:t>
            </a:r>
            <a:r>
              <a:rPr lang="ru-RU" sz="900" dirty="0"/>
              <a:t>МОУ СШ №55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Тренинг «Стоп-стресс</a:t>
            </a:r>
            <a:r>
              <a:rPr lang="ru-RU" sz="900" dirty="0" smtClean="0"/>
              <a:t>!», </a:t>
            </a:r>
            <a:r>
              <a:rPr lang="ru-RU" sz="900" dirty="0"/>
              <a:t>МОУ «Средняя школа №69»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Программа психологического сопровождения учащихся </a:t>
            </a:r>
            <a:r>
              <a:rPr lang="ru-RU" sz="900" dirty="0" smtClean="0"/>
              <a:t>9-х </a:t>
            </a:r>
            <a:r>
              <a:rPr lang="ru-RU" sz="900" dirty="0"/>
              <a:t>классов «Профориентация</a:t>
            </a:r>
            <a:r>
              <a:rPr lang="ru-RU" sz="900" dirty="0" smtClean="0"/>
              <a:t>»,</a:t>
            </a:r>
            <a:br>
              <a:rPr lang="ru-RU" sz="900" dirty="0" smtClean="0"/>
            </a:br>
            <a:r>
              <a:rPr lang="ru-RU" sz="900" dirty="0" smtClean="0"/>
              <a:t>МОУ </a:t>
            </a:r>
            <a:r>
              <a:rPr lang="ru-RU" sz="900" dirty="0"/>
              <a:t>«Средняя школа №87»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Дополнительная общеобразовательная программа «Развитие эмоциональной сферы детей старшего дошкольного возраста» обучающихся 5-7 лет, </a:t>
            </a:r>
            <a:r>
              <a:rPr lang="ru-RU" sz="900" dirty="0" smtClean="0"/>
              <a:t>реализуется </a:t>
            </a:r>
            <a:r>
              <a:rPr lang="ru-RU" sz="900" dirty="0"/>
              <a:t>в МОУ ДО ЦДТ «Витязь»,  МОУ ДО ДЦ «Восхождение», МОУ ДО ДЮЦ «Ярославич».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Дополнительная общеобразовательная общеразвивающая программа «Счастливое поколение будущих профессионалов». Диплом лауреата II степени в номинации «Дополнительное образование». Реализуется в МОУ ДО ЦДТ «Глория».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В рамках МРЦ «Инклюзивное образование МСО». Психологическое сопровождение психолога –молодого специалиста  МОУ ДО ЦДТ  «Витязь». Выступление на тему: «Распространение опыта работы с детьми ОВЗ в рамках системы дополнительного образования».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Дополнительные образовательные </a:t>
            </a:r>
            <a:r>
              <a:rPr lang="ru-RU" sz="900" dirty="0" smtClean="0"/>
              <a:t>программы в </a:t>
            </a:r>
            <a:r>
              <a:rPr lang="ru-RU" sz="900" dirty="0"/>
              <a:t>работе с подростками и старшими школьниками «</a:t>
            </a:r>
            <a:r>
              <a:rPr lang="ru-RU" sz="900" dirty="0" err="1"/>
              <a:t>Профориентационный</a:t>
            </a:r>
            <a:r>
              <a:rPr lang="ru-RU" sz="900" dirty="0"/>
              <a:t> навигатор», «Творчество-впечатления-выбор», «Вкус карьеры», «Эффективное поведение на рынке труда», «Технология успеха», «Психология лидерства», разработан и внедрен цикл тренингов  «Формула успешного выбора профессии».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Дополнительная образовательная программа: «Страна Чувств» для детей с ЗПР. Реализован цикл </a:t>
            </a:r>
            <a:r>
              <a:rPr lang="ru-RU" sz="900" dirty="0" err="1"/>
              <a:t>тренинговых</a:t>
            </a:r>
            <a:r>
              <a:rPr lang="ru-RU" sz="900" dirty="0"/>
              <a:t> занятий «Арт-терапия как средство развития творческих способностей у детей с  ОВЗ».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Программа "</a:t>
            </a:r>
            <a:r>
              <a:rPr lang="ru-RU" sz="900" dirty="0" err="1"/>
              <a:t>Мультстрана</a:t>
            </a:r>
            <a:r>
              <a:rPr lang="ru-RU" sz="900" dirty="0"/>
              <a:t>" по работе с детьми с ограниченными возможностями здоровья.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348" y="468263"/>
            <a:ext cx="3291189" cy="800203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ИЗ ОПЫТА СПЕЦИАЛИСТОВ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0001" y="1764407"/>
            <a:ext cx="5040000" cy="2902972"/>
          </a:xfrm>
          <a:prstGeom prst="rect">
            <a:avLst/>
          </a:prstGeom>
          <a:noFill/>
          <a:ln>
            <a:solidFill>
              <a:srgbClr val="385D8A"/>
            </a:solidFill>
            <a:prstDash val="lgDash"/>
          </a:ln>
        </p:spPr>
        <p:txBody>
          <a:bodyPr wrap="square" lIns="91424" tIns="45712" rIns="91424" bIns="45712" rtlCol="0">
            <a:noAutofit/>
          </a:bodyPr>
          <a:lstStyle/>
          <a:p>
            <a:pPr lvl="0"/>
            <a:r>
              <a:rPr lang="ru-RU" sz="1300" dirty="0">
                <a:solidFill>
                  <a:srgbClr val="911C62"/>
                </a:solidFill>
              </a:rPr>
              <a:t>РОСТОВСКИЙ МР</a:t>
            </a:r>
            <a:endParaRPr lang="ru-RU" sz="900" dirty="0"/>
          </a:p>
          <a:p>
            <a:pPr marL="171420" indent="-171420">
              <a:lnSpc>
                <a:spcPts val="1050"/>
              </a:lnSpc>
              <a:buFont typeface="Wingdings" pitchFamily="2" charset="2"/>
              <a:buChar char="§"/>
            </a:pPr>
            <a:r>
              <a:rPr lang="ru-RU" sz="900" dirty="0"/>
              <a:t>Всероссийский семинар «Бинарная модель обучения как эффективная форма работы с обучающимися с ограниченными возможностями здоровья» для педагогов-психологов, логопедов. Популяризация опыта в сфере инклюзивного образования</a:t>
            </a:r>
          </a:p>
          <a:p>
            <a:pPr marL="171420" indent="-171420">
              <a:lnSpc>
                <a:spcPts val="1050"/>
              </a:lnSpc>
              <a:buFont typeface="Wingdings" pitchFamily="2" charset="2"/>
              <a:buChar char="§"/>
            </a:pPr>
            <a:r>
              <a:rPr lang="ru-RU" sz="900" dirty="0"/>
              <a:t>Коррекционно-развивающая программа «Мы первоклассники!» для учащихся  1-х классов, направленная на  развитие познавательных способностей</a:t>
            </a:r>
          </a:p>
          <a:p>
            <a:pPr marL="171420" indent="-171420">
              <a:lnSpc>
                <a:spcPts val="1050"/>
              </a:lnSpc>
              <a:buFont typeface="Wingdings" pitchFamily="2" charset="2"/>
              <a:buChar char="§"/>
            </a:pPr>
            <a:r>
              <a:rPr lang="ru-RU" sz="900" dirty="0"/>
              <a:t>Социально-психологическая программа-тренинг  «Твой выбор» для учащихся 7-11 классов, направленная на  профилактику </a:t>
            </a:r>
            <a:r>
              <a:rPr lang="ru-RU" sz="900" dirty="0" err="1"/>
              <a:t>дезадаптации</a:t>
            </a:r>
            <a:endParaRPr lang="ru-RU" sz="900" dirty="0"/>
          </a:p>
          <a:p>
            <a:pPr marL="171420" indent="-171420">
              <a:lnSpc>
                <a:spcPts val="1050"/>
              </a:lnSpc>
              <a:buFont typeface="Wingdings" pitchFamily="2" charset="2"/>
              <a:buChar char="§"/>
            </a:pPr>
            <a:r>
              <a:rPr lang="ru-RU" sz="900" dirty="0"/>
              <a:t>Тренинг для родителей «Объединимся в дружный коллектив», направленный на  снятие эмоционального напряжения</a:t>
            </a:r>
          </a:p>
          <a:p>
            <a:pPr marL="171420" indent="-171420">
              <a:lnSpc>
                <a:spcPts val="1050"/>
              </a:lnSpc>
              <a:buFont typeface="Wingdings" pitchFamily="2" charset="2"/>
              <a:buChar char="§"/>
            </a:pPr>
            <a:r>
              <a:rPr lang="ru-RU" sz="900" dirty="0"/>
              <a:t>Рабочая программа внеурочной деятельности по социальному направлению курса «Жизненные навыки. Уроки психологии в начальной школе» (автор С.В.  Кривцова) для учащихся 4-х классов, направленная на развитие эмоционального интеллекта</a:t>
            </a:r>
          </a:p>
          <a:p>
            <a:pPr marL="171420" indent="-171420">
              <a:lnSpc>
                <a:spcPts val="1050"/>
              </a:lnSpc>
              <a:buFont typeface="Wingdings" pitchFamily="2" charset="2"/>
              <a:buChar char="§"/>
            </a:pPr>
            <a:r>
              <a:rPr lang="ru-RU" sz="900" dirty="0"/>
              <a:t>Программа по профилактике и коррекции </a:t>
            </a:r>
            <a:r>
              <a:rPr lang="ru-RU" sz="900" dirty="0" err="1"/>
              <a:t>дезадаптации</a:t>
            </a:r>
            <a:r>
              <a:rPr lang="ru-RU" sz="900" dirty="0"/>
              <a:t> учащихся  1-х  классов «</a:t>
            </a:r>
            <a:r>
              <a:rPr lang="ru-RU" sz="900" dirty="0" err="1"/>
              <a:t>Школярик</a:t>
            </a:r>
            <a:r>
              <a:rPr lang="ru-RU" sz="900" dirty="0"/>
              <a:t>»</a:t>
            </a:r>
          </a:p>
          <a:p>
            <a:pPr marL="171420" indent="-171420">
              <a:lnSpc>
                <a:spcPts val="1050"/>
              </a:lnSpc>
              <a:buFont typeface="Wingdings" pitchFamily="2" charset="2"/>
              <a:buChar char="§"/>
            </a:pPr>
            <a:r>
              <a:rPr lang="ru-RU" sz="900" dirty="0"/>
              <a:t>Программа внеурочной деятельности «Экзамен без стресса» для учащихся 9-х классов, направленная на развитие навыков управления стрессом</a:t>
            </a:r>
          </a:p>
          <a:p>
            <a:pPr marL="171420" indent="-171420">
              <a:lnSpc>
                <a:spcPts val="1050"/>
              </a:lnSpc>
              <a:buFont typeface="Wingdings" pitchFamily="2" charset="2"/>
              <a:buChar char="§"/>
            </a:pPr>
            <a:r>
              <a:rPr lang="ru-RU" sz="900" dirty="0"/>
              <a:t>Цикл психологических занятий с элементами тренинга  «Волнение, тревога, стресс» для учащихся 9-11 классов, направленный на развитие навыков управления стрессом</a:t>
            </a:r>
          </a:p>
          <a:p>
            <a:pPr marL="171420" indent="-171420">
              <a:lnSpc>
                <a:spcPts val="1050"/>
              </a:lnSpc>
              <a:buFont typeface="Wingdings" pitchFamily="2" charset="2"/>
              <a:buChar char="§"/>
            </a:pPr>
            <a:r>
              <a:rPr lang="ru-RU" sz="900" dirty="0"/>
              <a:t>Коррекционно-развивающая программа для учащихся 2-х классов с ОВЗ «Развитие познавательных процессов»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9268" y="4739387"/>
            <a:ext cx="5040000" cy="2376264"/>
          </a:xfrm>
          <a:prstGeom prst="rect">
            <a:avLst/>
          </a:prstGeom>
          <a:noFill/>
          <a:ln>
            <a:solidFill>
              <a:srgbClr val="385D8A"/>
            </a:solidFill>
            <a:prstDash val="lgDash"/>
          </a:ln>
        </p:spPr>
        <p:txBody>
          <a:bodyPr wrap="square" lIns="91424" tIns="45712" rIns="91424" bIns="45712" rtlCol="0">
            <a:noAutofit/>
          </a:bodyPr>
          <a:lstStyle/>
          <a:p>
            <a:pPr lvl="0"/>
            <a:r>
              <a:rPr lang="ru-RU" sz="1300" dirty="0">
                <a:solidFill>
                  <a:srgbClr val="911C62"/>
                </a:solidFill>
              </a:rPr>
              <a:t>БОРИСОГЛЕБСКИЙ МР</a:t>
            </a:r>
            <a:endParaRPr lang="ru-RU" sz="900" dirty="0"/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 коррекционно-развивающих занятий  для  начальных классов с ЗПР по развитию эмоционально-личностной и коммуникативной сфер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Цикл выступлений для педагогов  начальных классов «Психологические особенности и трудности в обучении у детей с ЗПР. Направления коррекционной работы в урочное и внеурочное время»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Образовательная программа по развитию лидерских качеств и коммуникативных умений у подростков «Ключи к успеху»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Исследование готовности учащихся  4 класса к переходу на новый образовательный уровень, направленное на профилактику </a:t>
            </a:r>
            <a:r>
              <a:rPr lang="ru-RU" sz="900" dirty="0" err="1"/>
              <a:t>дезадаптации</a:t>
            </a:r>
            <a:endParaRPr lang="ru-RU" sz="900" dirty="0"/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Занятие   для  родителей «Я и мой ребенок. Мы вместе», направленное  на формирование навыков </a:t>
            </a:r>
            <a:r>
              <a:rPr lang="ru-RU" sz="900" dirty="0" err="1"/>
              <a:t>безоценочного</a:t>
            </a:r>
            <a:r>
              <a:rPr lang="ru-RU" sz="900" dirty="0"/>
              <a:t> отношения к дошкольникам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Курс внеурочной деятельности  для первого класса по формированию устойчивой </a:t>
            </a:r>
            <a:r>
              <a:rPr lang="ru-RU" sz="900" dirty="0" err="1"/>
              <a:t>саморегуляции</a:t>
            </a:r>
            <a:r>
              <a:rPr lang="ru-RU" sz="900" dirty="0"/>
              <a:t>  «Учусь управлять собой»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Курс ППП «Психология и выбор профессии», посвященный профессиональному самоопределению в 8 классе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0001" y="317997"/>
            <a:ext cx="5040000" cy="1374402"/>
          </a:xfrm>
          <a:prstGeom prst="rect">
            <a:avLst/>
          </a:prstGeom>
          <a:noFill/>
          <a:ln>
            <a:solidFill>
              <a:srgbClr val="385D8A"/>
            </a:solidFill>
            <a:prstDash val="lgDash"/>
          </a:ln>
        </p:spPr>
        <p:txBody>
          <a:bodyPr wrap="square" lIns="91424" tIns="45712" rIns="91424" bIns="45712" rtlCol="0">
            <a:noAutofit/>
          </a:bodyPr>
          <a:lstStyle/>
          <a:p>
            <a:pPr lvl="0"/>
            <a:r>
              <a:rPr lang="ru-RU" sz="1300" dirty="0">
                <a:solidFill>
                  <a:srgbClr val="911C62"/>
                </a:solidFill>
              </a:rPr>
              <a:t>ДАНИЛОВСКИЙ МР</a:t>
            </a:r>
            <a:endParaRPr lang="ru-RU" sz="900" dirty="0"/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Исследование причин слабой учебной мотивации и выработка путей ее повышения у учащихся 8-х классов (психологическая диагностика, разработка памятки для родителей, разработка рекомендаций для педагогов, диагностика при повторном обследовании)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Комплекс мероприятий «Учим детей общаться» для дошкольников (диагностика межличностных отношений в группе, консультирование родителей и педагогов, проведение мероприятий, направленных на коррекцию поведения)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Психолого-педагогический семинар для педагогов, направленный на  освещение вопросов сопровождения адаптации обучающихся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3</a:t>
            </a:r>
            <a:r>
              <a:rPr lang="en-US" sz="1100" dirty="0" smtClean="0"/>
              <a:t>7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5258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60" y="2556874"/>
            <a:ext cx="494224" cy="4846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439"/>
            <a:ext cx="9163124" cy="2016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2324" y="1949692"/>
            <a:ext cx="46805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ОБЩАЯ </a:t>
            </a:r>
            <a:r>
              <a:rPr lang="ru-RU" sz="2800" dirty="0">
                <a:solidFill>
                  <a:schemeClr val="bg1"/>
                </a:solidFill>
              </a:rPr>
              <a:t>ХАРАКТЕРИСТИКА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ДЕЯТЕЛЬНОСТИ СЛУЖБЫ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660951"/>
            <a:ext cx="10675292" cy="0"/>
          </a:xfrm>
          <a:prstGeom prst="line">
            <a:avLst/>
          </a:prstGeom>
          <a:ln w="28575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Администратор\Desktop\справка\люд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105" y="5726808"/>
            <a:ext cx="519138" cy="4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38188" y="2549855"/>
            <a:ext cx="1296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ЧАСТЬ </a:t>
            </a:r>
            <a:r>
              <a:rPr lang="ru-RU" sz="2400" dirty="0" smtClean="0">
                <a:solidFill>
                  <a:srgbClr val="FFC000"/>
                </a:solidFill>
              </a:rPr>
              <a:t>1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962324" y="2314299"/>
            <a:ext cx="0" cy="900000"/>
          </a:xfrm>
          <a:prstGeom prst="line">
            <a:avLst/>
          </a:prstGeom>
          <a:ln w="19050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636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8" y="715713"/>
            <a:ext cx="327396" cy="321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4"/>
            <a:ext cx="3744656" cy="11294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132" y="1633489"/>
            <a:ext cx="5040000" cy="2363166"/>
          </a:xfrm>
          <a:prstGeom prst="rect">
            <a:avLst/>
          </a:prstGeom>
          <a:noFill/>
          <a:ln>
            <a:solidFill>
              <a:srgbClr val="385D8A"/>
            </a:solidFill>
            <a:prstDash val="lgDash"/>
          </a:ln>
        </p:spPr>
        <p:txBody>
          <a:bodyPr wrap="square" lIns="91424" tIns="45712" rIns="91424" bIns="45712" rtlCol="0">
            <a:noAutofit/>
          </a:bodyPr>
          <a:lstStyle/>
          <a:p>
            <a:pPr lvl="0"/>
            <a:r>
              <a:rPr lang="ru-RU" sz="1300" dirty="0">
                <a:solidFill>
                  <a:srgbClr val="911C62"/>
                </a:solidFill>
              </a:rPr>
              <a:t>ГАВРИЛОВ-ЯМСКИЙ МР</a:t>
            </a:r>
            <a:endParaRPr lang="ru-RU" sz="900" dirty="0"/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/>
              <a:t>Курс «Психология и здоровье»  для учащихся 5-7 классов , направленных на формирование ЗОЖ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 err="1"/>
              <a:t>Профориентационный</a:t>
            </a:r>
            <a:r>
              <a:rPr lang="ru-RU" sz="900" dirty="0"/>
              <a:t> курс (программа)  для старших школьников «Сделай свой выбор» 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/>
              <a:t>Программа  по  профессиональному самоопределению подростков «Человек и профессия» 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/>
              <a:t>Адаптированная коррекционно-развивающая программа по развитию произвольного внимания  у младших школьников с СДВГ «Стань внимательным»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/>
              <a:t>Адаптированная программа психологической работы по коррекции аутичного поведения  и социализации подростков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 smtClean="0"/>
              <a:t>Программа</a:t>
            </a:r>
            <a:r>
              <a:rPr lang="ru-RU" sz="900" dirty="0"/>
              <a:t>, направленная на самопознание и самоопределение старших школьников «Познай себя»  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/>
              <a:t>Программа, направленная на формирование здорового образа жизни старших школьников «ЗОЖ – залог отличной учебы» 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 smtClean="0"/>
              <a:t>Программа </a:t>
            </a:r>
            <a:r>
              <a:rPr lang="ru-RU" sz="900" dirty="0"/>
              <a:t>« Агрессия» направленная на формирование </a:t>
            </a:r>
            <a:r>
              <a:rPr lang="ru-RU" sz="900" dirty="0" err="1"/>
              <a:t>безконфликтного</a:t>
            </a:r>
            <a:r>
              <a:rPr lang="ru-RU" sz="900" dirty="0"/>
              <a:t> поведения старших школьников 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/>
              <a:t>Анкета  диагностики удовлетворенности деятельностью ОУ  для родителей </a:t>
            </a:r>
            <a:r>
              <a:rPr lang="ru-RU" sz="900" dirty="0" smtClean="0"/>
              <a:t>«Удовлетворенность </a:t>
            </a:r>
            <a:r>
              <a:rPr lang="ru-RU" sz="900" dirty="0"/>
              <a:t>школьной жизнью»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8708" y="4978382"/>
            <a:ext cx="5040000" cy="2383599"/>
          </a:xfrm>
          <a:prstGeom prst="rect">
            <a:avLst/>
          </a:prstGeom>
          <a:noFill/>
          <a:ln>
            <a:solidFill>
              <a:srgbClr val="385D8A"/>
            </a:solidFill>
            <a:prstDash val="lgDash"/>
          </a:ln>
        </p:spPr>
        <p:txBody>
          <a:bodyPr wrap="square" lIns="91424" tIns="45712" rIns="91424" bIns="45712" rtlCol="0">
            <a:noAutofit/>
          </a:bodyPr>
          <a:lstStyle/>
          <a:p>
            <a:pPr lvl="0"/>
            <a:r>
              <a:rPr lang="ru-RU" sz="1300" dirty="0">
                <a:solidFill>
                  <a:srgbClr val="911C62"/>
                </a:solidFill>
              </a:rPr>
              <a:t>ПОШЕХОНСКИЙ МР</a:t>
            </a:r>
            <a:endParaRPr lang="ru-RU" sz="900" dirty="0"/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Классный час  по  профилактике агрессивного поведения у подростков «Агрессивность и эмоции»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Анкетирование для диагностики  готовности учащихся 9-11 классов  к ОГЭ и ЕГЭ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Анкетирование   для диагностики удовлетворенности школьной жизнью в 5-9 классах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Проект для родителей по диагностике и оптимизации семейных взаимоотношений «Успешное </a:t>
            </a:r>
            <a:r>
              <a:rPr lang="ru-RU" sz="900" dirty="0" err="1"/>
              <a:t>родительство</a:t>
            </a:r>
            <a:r>
              <a:rPr lang="ru-RU" sz="900" dirty="0"/>
              <a:t>»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Игра «Кто поможет домику?»  для 1-4 классов, направленная на оптимизацию семейных взаимоотношений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психолого-педагогической деятельности по адаптации ребенка к школе «В школу с улыбкой» для учащихся 1-х классов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Занятие для родителей «Профилактика употребления ПАВ несовершеннолетними»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Семинар практикум для родителей «Воспитание мальчиков и девочек»,  направленный на развитие психологической компетентности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Цикл  занятий по программе подготовки детей к школе «Приключения будущих первоклассников»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8708" y="2197005"/>
            <a:ext cx="5040000" cy="2726229"/>
          </a:xfrm>
          <a:prstGeom prst="rect">
            <a:avLst/>
          </a:prstGeom>
          <a:noFill/>
          <a:ln>
            <a:solidFill>
              <a:srgbClr val="385D8A"/>
            </a:solidFill>
            <a:prstDash val="lgDash"/>
          </a:ln>
        </p:spPr>
        <p:txBody>
          <a:bodyPr wrap="square" lIns="91424" tIns="45712" rIns="91424" bIns="45712" rtlCol="0">
            <a:noAutofit/>
          </a:bodyPr>
          <a:lstStyle/>
          <a:p>
            <a:pPr lvl="0"/>
            <a:r>
              <a:rPr lang="ru-RU" sz="1300" dirty="0">
                <a:solidFill>
                  <a:srgbClr val="911C62"/>
                </a:solidFill>
              </a:rPr>
              <a:t>ПЕРЕСЛАВЛЬ-ЗАЛЕССКИЙ</a:t>
            </a:r>
            <a:endParaRPr lang="ru-RU" sz="900" dirty="0"/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«Психологическая азбука»  для начальных классов по развитию  самосознания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 профессионального самоопределения учащихся 9 классов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Тренинг развития коммуникативных навыков подростков «Мы такие разные»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Адаптационные занятия по профилактике проявлений школьной </a:t>
            </a:r>
            <a:r>
              <a:rPr lang="ru-RU" sz="900" dirty="0" err="1"/>
              <a:t>дезадаптации</a:t>
            </a:r>
            <a:r>
              <a:rPr lang="ru-RU" sz="900" dirty="0"/>
              <a:t> у обучающихся  5-х классов  по программе « Я пятиклассник»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Тренинг  по профилактике компьютерной зависимости у подростков «Гаджеты – вред или польза?»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Занятия  по профессиональному самоопределению  в 9 классе «Я и мир профессий»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Занятие  по гармонизации межнациональных отношений младших школьников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Тренинг  для младших школьников «Развитие навыков ЗОЖ»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по коррекции и развитию познавательной сферы  в начальных классах  с ЗПР «Учись учиться»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Психологическое  занятие  по развитию толерантности для учащихся  5-8 классов "Я уважаю – меня уважают»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Групповое информационно-просветительское занятие для учащихся 7-9 классов «Знать, чтобы жить!» по профилактике распространения ВИЧ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Развивающие занятия  по профессиональному самоопределению  учащихся  9 –х классов в рамках реализации программы «Я в мире профессий»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348" y="468263"/>
            <a:ext cx="3291189" cy="800203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ИЗ ОПЫТА СПЕЦИАЛИСТОВ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132" y="4068663"/>
            <a:ext cx="5040000" cy="3276000"/>
          </a:xfrm>
          <a:prstGeom prst="rect">
            <a:avLst/>
          </a:prstGeom>
          <a:noFill/>
          <a:ln>
            <a:solidFill>
              <a:srgbClr val="385D8A"/>
            </a:solidFill>
            <a:prstDash val="lgDash"/>
          </a:ln>
        </p:spPr>
        <p:txBody>
          <a:bodyPr wrap="square" lIns="91424" tIns="45712" rIns="91424" bIns="45712" rtlCol="0">
            <a:noAutofit/>
          </a:bodyPr>
          <a:lstStyle/>
          <a:p>
            <a:pPr lvl="0"/>
            <a:r>
              <a:rPr lang="ru-RU" sz="1300" dirty="0">
                <a:solidFill>
                  <a:srgbClr val="911C62"/>
                </a:solidFill>
              </a:rPr>
              <a:t>УГЛИЧСКИЙ МР</a:t>
            </a:r>
            <a:endParaRPr lang="ru-RU" sz="900" dirty="0"/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«Коррекции и развития психических процессов у детей 5-6 лет» с использованием комплекса коррекционно-развивающих занятий </a:t>
            </a:r>
            <a:r>
              <a:rPr lang="ru-RU" sz="900" dirty="0" err="1"/>
              <a:t>Л.И.Катаевой</a:t>
            </a:r>
            <a:r>
              <a:rPr lang="ru-RU" sz="900" dirty="0"/>
              <a:t>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для дошкольников «Цветик –</a:t>
            </a:r>
            <a:r>
              <a:rPr lang="ru-RU" sz="900" dirty="0" err="1"/>
              <a:t>семицветик</a:t>
            </a:r>
            <a:r>
              <a:rPr lang="ru-RU" sz="900" dirty="0"/>
              <a:t>» (автор Н.Ю. </a:t>
            </a:r>
            <a:r>
              <a:rPr lang="ru-RU" sz="900" dirty="0" err="1"/>
              <a:t>Куражева</a:t>
            </a:r>
            <a:r>
              <a:rPr lang="ru-RU" sz="900" dirty="0"/>
              <a:t>), направленная на  успешную социализацию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Цикл занятий  по психолого-педагогическому сопровождению родителей, направленный на повышение психологической компетентности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психологического сопровождения волонтерской деятельности для </a:t>
            </a:r>
            <a:r>
              <a:rPr lang="ru-RU" sz="900" dirty="0" smtClean="0"/>
              <a:t>подростков</a:t>
            </a:r>
            <a:r>
              <a:rPr lang="ru-RU" sz="900" dirty="0"/>
              <a:t>, направленная на формирование духовно-нравственных качеств и всестороннего развития личности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Психологический тренинг для будущих первоклассников (автор И.П. </a:t>
            </a:r>
            <a:r>
              <a:rPr lang="ru-RU" sz="900" dirty="0" err="1"/>
              <a:t>Арцишевская</a:t>
            </a:r>
            <a:r>
              <a:rPr lang="ru-RU" sz="900" dirty="0"/>
              <a:t>), </a:t>
            </a:r>
            <a:r>
              <a:rPr lang="ru-RU" sz="900" dirty="0" err="1" smtClean="0"/>
              <a:t>направ</a:t>
            </a:r>
            <a:r>
              <a:rPr lang="ru-RU" sz="900" dirty="0" smtClean="0"/>
              <a:t>-ленный </a:t>
            </a:r>
            <a:r>
              <a:rPr lang="ru-RU" sz="900" dirty="0"/>
              <a:t>на развитие компонентов психологической готовности детей к обучению в школе 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О.Ю. </a:t>
            </a:r>
            <a:r>
              <a:rPr lang="ru-RU" sz="900" dirty="0" err="1"/>
              <a:t>Машталь</a:t>
            </a:r>
            <a:r>
              <a:rPr lang="ru-RU" sz="900" dirty="0"/>
              <a:t> «Подготовка ребенка к школе» для  дошкольников, направленная на развитие познавательных, коммуникативных способностей, эмоционально-волевой сферы ребенка, формирование позитивной учебной мотивации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Цикл тренингов по профилактике суицидального поведения несовершеннолетних «Я взрослею» для старших школьников, направленный на личностное развитие и формирование системы жизненных ценностей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Деловая игра по профориентации «Лабиринт выбора» для старших школьников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Авторская программа для детей 5-6 лет с ОВЗ «Движение - ключ к развитию», направленная на развитие </a:t>
            </a:r>
            <a:r>
              <a:rPr lang="ru-RU" sz="900" dirty="0" err="1"/>
              <a:t>соматогнозиса</a:t>
            </a:r>
            <a:r>
              <a:rPr lang="ru-RU" sz="900" dirty="0"/>
              <a:t>, сенсорных систем, когнитивной и коммуникативной сфер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развития творческого мышления и воображения у детей 5 – 7 лет с признаками интеллектуальной одаренности </a:t>
            </a:r>
          </a:p>
          <a:p>
            <a:pPr marL="171420" indent="-171420">
              <a:buFont typeface="Wingdings" pitchFamily="2" charset="2"/>
              <a:buChar char="§"/>
            </a:pPr>
            <a:endParaRPr lang="ru-RU" sz="900" dirty="0"/>
          </a:p>
          <a:p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5419268" y="180232"/>
            <a:ext cx="5040000" cy="1944216"/>
          </a:xfrm>
          <a:prstGeom prst="rect">
            <a:avLst/>
          </a:prstGeom>
          <a:noFill/>
          <a:ln>
            <a:solidFill>
              <a:srgbClr val="385D8A"/>
            </a:solidFill>
            <a:prstDash val="lgDash"/>
          </a:ln>
        </p:spPr>
        <p:txBody>
          <a:bodyPr wrap="square" lIns="91424" tIns="45712" rIns="91424" bIns="45712" rtlCol="0">
            <a:noAutofit/>
          </a:bodyPr>
          <a:lstStyle/>
          <a:p>
            <a:pPr lvl="0"/>
            <a:r>
              <a:rPr lang="ru-RU" sz="1300" dirty="0">
                <a:solidFill>
                  <a:srgbClr val="911C62"/>
                </a:solidFill>
              </a:rPr>
              <a:t>ПЕРВОМАЙСКИЙ МР</a:t>
            </a:r>
            <a:endParaRPr lang="ru-RU" sz="900" dirty="0"/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Коррекционно-развивающая программа «За три месяца до школы» (автор О. А. Холодова) для  старших школьников, направленная на  подготовку к обучению в школе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Рабочая программа психологического содействия социальной адаптации воспитанников на основе программы «Тропинка к своему Я» (автор О. В. </a:t>
            </a:r>
            <a:r>
              <a:rPr lang="ru-RU" sz="900" dirty="0" err="1"/>
              <a:t>Хухлаева</a:t>
            </a:r>
            <a:r>
              <a:rPr lang="ru-RU" sz="900" dirty="0"/>
              <a:t>) для  младших школьников и подростков, направленная на  развитие и расширение самосознания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коррекции </a:t>
            </a:r>
            <a:r>
              <a:rPr lang="ru-RU" sz="900" dirty="0" err="1"/>
              <a:t>гиперактивного</a:t>
            </a:r>
            <a:r>
              <a:rPr lang="ru-RU" sz="900" dirty="0"/>
              <a:t> поведения младших школьников, направленная на формирование коммуникативных навыков и произвольного контроля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Цикл занятий для родителей, направленных на профилактику суицидального поведения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Цикл занятий для учащихся 9-11 классов, направленный на психологическую подготовку выпускников к сдаче экзаменов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Реализация элективного курса </a:t>
            </a:r>
            <a:r>
              <a:rPr lang="ru-RU" sz="900" dirty="0" err="1"/>
              <a:t>профориентационной</a:t>
            </a:r>
            <a:r>
              <a:rPr lang="ru-RU" sz="900" dirty="0"/>
              <a:t> направленности для  учащихся 9-х классов «Психология и выбор профессии» (автор Г.В. </a:t>
            </a:r>
            <a:r>
              <a:rPr lang="ru-RU" sz="900" dirty="0" err="1"/>
              <a:t>Резапкина</a:t>
            </a:r>
            <a:r>
              <a:rPr lang="ru-RU" sz="900" dirty="0"/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3</a:t>
            </a:r>
            <a:r>
              <a:rPr lang="en-US" sz="1100" dirty="0" smtClean="0"/>
              <a:t>8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62757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8" y="715713"/>
            <a:ext cx="327396" cy="321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4"/>
            <a:ext cx="3744656" cy="11294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692" y="1692399"/>
            <a:ext cx="5040000" cy="5545570"/>
          </a:xfrm>
          <a:prstGeom prst="rect">
            <a:avLst/>
          </a:prstGeom>
          <a:noFill/>
          <a:ln>
            <a:solidFill>
              <a:srgbClr val="385D8A"/>
            </a:solidFill>
            <a:prstDash val="lgDash"/>
          </a:ln>
        </p:spPr>
        <p:txBody>
          <a:bodyPr wrap="square" lIns="91424" tIns="45712" rIns="91424" bIns="45712" rtlCol="0">
            <a:noAutofit/>
          </a:bodyPr>
          <a:lstStyle/>
          <a:p>
            <a:pPr lvl="0"/>
            <a:r>
              <a:rPr lang="ru-RU" sz="1300" dirty="0">
                <a:solidFill>
                  <a:srgbClr val="911C62"/>
                </a:solidFill>
              </a:rPr>
              <a:t>НЕКОУЗСКИЙ МР</a:t>
            </a:r>
            <a:endParaRPr lang="ru-RU" sz="900" dirty="0"/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Развивающие занятия с учащимися начальной школы «Развитие внимания» для младших школьников, направленное на развитие познавательных процессов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Занятия для первоклассников по программе «Лесная школа», направленные на успешную социальную адаптацию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Семинар-практикум для родителей будущих воспитанников детского сада, направленный на развитие психологической компетентности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Муниципальная конференция «Сохраним и укрепим здоровье детей» для педагогов, родителей, специалистов, на которой рассмотрены вопросы профилактики Интернет- зависимости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Семинар-практикум для педагогов «Тактика поведения в конфликтных ситуациях», направленный на  развитие коммуникативных компетенций в конфликтных ситуациях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Курс развивающих занятий «Учимся учиться» для учащихся 5-х классов, направленных на развитие познавательных процессов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Тренинг развития коммуникативных навыков «Учимся предотвращать конфликты» для учащихся 4-х классов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Тренинг «Первый раз в пятый класс» для учащихся 5-х классов, направленный на успешную социальную адаптацию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«</a:t>
            </a:r>
            <a:r>
              <a:rPr lang="ru-RU" sz="900" dirty="0" err="1"/>
              <a:t>Предпрофильная</a:t>
            </a:r>
            <a:r>
              <a:rPr lang="ru-RU" sz="900" dirty="0"/>
              <a:t> подготовка. Путь к профессии» (авторы: коллектив ГУ ЯО </a:t>
            </a:r>
            <a:r>
              <a:rPr lang="ru-RU" sz="900" dirty="0" err="1"/>
              <a:t>ЦПОиПП</a:t>
            </a:r>
            <a:r>
              <a:rPr lang="ru-RU" sz="900" dirty="0"/>
              <a:t> «Ресурс») для учащихся 9-х классов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внеурочной деятельности «Психологическая азбука. Азбука общения» для учащихся 3-х классов, направленная на развитие коммуникативной компетентности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внеурочной деятельности «Я –первоклассник!» «Я многое могу» для учащихся 1-х классов, направленная на успешную социализацию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Тренинг «Подъем в гору: как сдать экзамены» для учащихся  9-11 классов, направленный на развитие навыков управления стрессом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«Развитие проектного мышления» для учащихся 5-9 классов , направленная на формирование основ проектного мышления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факультативных занятий «Выбор направления профессионального развития» для учащихся 9-х классов, затрагивающая вопросы самоопределения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коррекционно-развивающих занятий «Развиваем внимание» для дошкольников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развивающих занятий «Мир вокруг нас» для дошкольников, направленная на  развитие познавательных процессов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профилактических занятий «Скоро в школу» для дошкольников, направленная на успешную социальную адаптацию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«Коррекция и развитие психомоторики и сенсорных процессов» для дошкольников с ЗПР, направленная на  коррекцию познавательной и эмоционально-волевой сферы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«Азбука общения» для дошкольников, направленная на развитие социальных умений и навыков</a:t>
            </a:r>
          </a:p>
          <a:p>
            <a:pPr marL="171420" indent="-171420">
              <a:buFont typeface="Wingdings" pitchFamily="2" charset="2"/>
              <a:buChar char="§"/>
            </a:pPr>
            <a:endParaRPr lang="ru-RU" sz="900" dirty="0"/>
          </a:p>
          <a:p>
            <a:pPr lvl="0"/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378348" y="468263"/>
            <a:ext cx="3291189" cy="800203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ИЗ ОПЫТА СПЕЦИАЛИСТОВ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8708" y="684287"/>
            <a:ext cx="5040000" cy="6544587"/>
          </a:xfrm>
          <a:prstGeom prst="rect">
            <a:avLst/>
          </a:prstGeom>
          <a:noFill/>
          <a:ln>
            <a:solidFill>
              <a:srgbClr val="385D8A"/>
            </a:solidFill>
            <a:prstDash val="lgDash"/>
          </a:ln>
        </p:spPr>
        <p:txBody>
          <a:bodyPr wrap="square" lIns="91424" tIns="45712" rIns="91424" bIns="45712" rtlCol="0">
            <a:noAutofit/>
          </a:bodyPr>
          <a:lstStyle/>
          <a:p>
            <a:pPr lvl="0"/>
            <a:r>
              <a:rPr lang="ru-RU" sz="1300" dirty="0">
                <a:solidFill>
                  <a:srgbClr val="911C62"/>
                </a:solidFill>
              </a:rPr>
              <a:t>ТУТАЕВСКИЙ МР</a:t>
            </a:r>
            <a:endParaRPr lang="ru-RU" sz="900" dirty="0"/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Дополнительная общеобразовательная общеразвивающая программа социально-педагогической направленности - «Первоклашка» для учащихся  1 классов, направленная на  развитие познавательных процессов, формирование навыков овладения учебной деятельностью 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Игра  «Тайм-менеджмент» для старших школьников, направленная на формирование навыков управления временными ресурсами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 err="1"/>
              <a:t>Тренинговое</a:t>
            </a:r>
            <a:r>
              <a:rPr lang="ru-RU" sz="900" dirty="0"/>
              <a:t> занятие  «Наш веселый дружный класс» для учащихся 1-4 классов, направленное на формирование нравственных качеств учащихся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 Внеклассное мероприятие «Дружба начинается с улыбки» для  учащихся 2-3 классов, направленное на формирование коммуникативной компетентности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 err="1"/>
              <a:t>Тренинговое</a:t>
            </a:r>
            <a:r>
              <a:rPr lang="ru-RU" sz="900" dirty="0"/>
              <a:t> занятие  «Мы умеем общаться» для учащихся 5-х классов, направленное на ; формирование коммуникативной компетентности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Семинар-практикум  «Кинетический песок в работе педагога» , направленный на развитие профессиональных компетенций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Проект  «Внутренний мир ребенка в красках» для дошкольников, педагогов и родителей, направленный на создание благоприятного климата в группе посредством эмоционально-практического общения и продуктивной деятельности (рисование).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Тренинг  «Секреты общения педагога  с родителями»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Адаптационное занятие для учащихся 5-х классов  «Планета моего класса»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адаптационных встреч для первоклассников – </a:t>
            </a:r>
            <a:r>
              <a:rPr lang="ru-RU" sz="900" dirty="0" err="1"/>
              <a:t>дезадаптантов</a:t>
            </a:r>
            <a:r>
              <a:rPr lang="ru-RU" sz="900" dirty="0"/>
              <a:t>, направленная на  оказание психолого-педагогической поддержки учащимся 1-х классов в период их адаптации к обучению в школе.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по подготовке к школе  «Другие мы» для дошкольников с  ЗПР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Психопрофилактическая игра  «Здоровая планета начинается с меня» для учащихся  7-9 классов, направленная на формирование здорового образа жизни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Тренинг «Формула успеха» для старших  школьников, направленный на повышение уровня психологической готовности обучающихся к сдаче экзаменов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Внеклассное мероприятие для учащихся 2-х классов «Путь в страну здоровья»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Тренинг «Подарим друг другу тепло и добро» для младших школьников, направленный на  развитие коммуникативных навыков, эмоциональной устойчивости, доброжелательного отношения друг к другу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Тренинг «Сказочная страна» для педагогов ,направленный на снятие эмоционального напряжения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 err="1"/>
              <a:t>Тренинговое</a:t>
            </a:r>
            <a:r>
              <a:rPr lang="ru-RU" sz="900" dirty="0"/>
              <a:t> занятие для учащихся 8-х  классов  «Я и профессия» для учащихся 8-х классов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 «Развитие познавательной деятельности» для учащихся с  ЗПР , направленная на развитие познавательных способностей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Коррекционно-развивающая программа для обучающейся 3-х классов с умеренной умственной отсталостью и с синдромом Дауна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Рабочая учебная программа по развитию психомоторики и сенсорных процессов обучающихся 1-х классов с умеренной умственной отсталостью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развития эмоционально-волевой сферы учащихся 1-4 классов для детей с ограниченными возможностями здоровья  «Мир эмоций»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Программа работы с одаренными обучающимися  104 классов «Творчество. Интеллект. Здоровье»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Тренинг толерантности «Протяни навстречу руку» для учащихся 6-х классов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3</a:t>
            </a:r>
            <a:r>
              <a:rPr lang="en-US" sz="1100" dirty="0" smtClean="0"/>
              <a:t>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199970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8" y="715713"/>
            <a:ext cx="327396" cy="321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4"/>
            <a:ext cx="3744656" cy="112943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5010" y="476669"/>
            <a:ext cx="3621002" cy="800203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УЧАСТИЕ В ПРОГРАММАХ,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ПРОЕКТАХ</a:t>
            </a:r>
            <a:r>
              <a:rPr lang="ru-RU" dirty="0">
                <a:solidFill>
                  <a:schemeClr val="bg1"/>
                </a:solidFill>
              </a:rPr>
              <a:t>, КОНКУРСАХ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4132" y="1836415"/>
            <a:ext cx="5076001" cy="4298707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 lIns="91424" tIns="45712" rIns="91424" bIns="45712">
            <a:noAutofit/>
          </a:bodyPr>
          <a:lstStyle/>
          <a:p>
            <a:r>
              <a:rPr lang="ru-RU" sz="1300" dirty="0" smtClean="0">
                <a:solidFill>
                  <a:srgbClr val="911C62"/>
                </a:solidFill>
              </a:rPr>
              <a:t>ЯРОСЛАВЛЬ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900" dirty="0" err="1">
                <a:solidFill>
                  <a:srgbClr val="F5C14B"/>
                </a:solidFill>
              </a:rPr>
              <a:t>МИПы</a:t>
            </a:r>
            <a:r>
              <a:rPr lang="ru-RU" sz="900" dirty="0">
                <a:solidFill>
                  <a:srgbClr val="F5C14B"/>
                </a:solidFill>
              </a:rPr>
              <a:t>: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 smtClean="0"/>
              <a:t>«</a:t>
            </a:r>
            <a:r>
              <a:rPr lang="ru-RU" sz="900" dirty="0"/>
              <a:t>Сопровождение профессионального развития педагогических работников, работающих с детьми, имеющими нарушения аффективно-волевой сферы МОУ</a:t>
            </a:r>
            <a:r>
              <a:rPr lang="ru-RU" sz="900" dirty="0" smtClean="0"/>
              <a:t>», </a:t>
            </a:r>
            <a:r>
              <a:rPr lang="ru-RU" sz="900" dirty="0"/>
              <a:t>МДОУ №№ 52, 78, 126, 127, 158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 smtClean="0"/>
              <a:t>«</a:t>
            </a:r>
            <a:r>
              <a:rPr lang="ru-RU" sz="900" dirty="0"/>
              <a:t>Организация инклюзивного подхода в группах комбинированной направленности для детей с ТНР</a:t>
            </a:r>
            <a:r>
              <a:rPr lang="ru-RU" sz="900" dirty="0" smtClean="0"/>
              <a:t>», </a:t>
            </a:r>
            <a:r>
              <a:rPr lang="ru-RU" sz="900" dirty="0"/>
              <a:t>МДОУ №№ 3, 16, 77, 127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 smtClean="0"/>
              <a:t>«</a:t>
            </a:r>
            <a:r>
              <a:rPr lang="ru-RU" sz="900" dirty="0"/>
              <a:t>Организация комплексного сопровождения детей раннего возраста в МСО г. Ярославля</a:t>
            </a:r>
            <a:r>
              <a:rPr lang="ru-RU" sz="900" dirty="0" smtClean="0"/>
              <a:t>», МУ </a:t>
            </a:r>
            <a:r>
              <a:rPr lang="ru-RU" sz="900" dirty="0"/>
              <a:t>Центр «Развитие</a:t>
            </a:r>
            <a:r>
              <a:rPr lang="ru-RU" sz="900" dirty="0" smtClean="0"/>
              <a:t>», </a:t>
            </a:r>
            <a:r>
              <a:rPr lang="ru-RU" sz="900" dirty="0"/>
              <a:t>МДОУ №100,179,78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 smtClean="0"/>
              <a:t>Формирование </a:t>
            </a:r>
            <a:r>
              <a:rPr lang="ru-RU" sz="900" dirty="0"/>
              <a:t>навыков социально-бытовой ориентировки учащихся с ограниченными возможностями здоровья (слабовидящих) средствами дополнительного </a:t>
            </a:r>
            <a:r>
              <a:rPr lang="ru-RU" sz="900" dirty="0" smtClean="0"/>
              <a:t>образования,  </a:t>
            </a:r>
            <a:r>
              <a:rPr lang="ru-RU" sz="900" dirty="0"/>
              <a:t>МОУ ДО ЦВР «Приоритет», МОУ «Средняя школа № 12».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/>
              <a:t>Разработка и реализация проекта «</a:t>
            </a:r>
            <a:r>
              <a:rPr lang="ru-RU" sz="900" dirty="0" err="1"/>
              <a:t>ЯрТалант</a:t>
            </a:r>
            <a:r>
              <a:rPr lang="ru-RU" sz="900" dirty="0"/>
              <a:t>» для воспитанников с признаками одаренности через сетевую форму взаимодействия участников образовательных </a:t>
            </a:r>
            <a:r>
              <a:rPr lang="ru-RU" sz="900" dirty="0" smtClean="0"/>
              <a:t>отношений, </a:t>
            </a:r>
            <a:r>
              <a:rPr lang="ru-RU" sz="900" dirty="0"/>
              <a:t>МДОУ №№ 85, 139, 142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/>
              <a:t>Профилактическая работа Службы школьной медиации: использование медиативных и восстановительных практик в работе с </a:t>
            </a:r>
            <a:r>
              <a:rPr lang="ru-RU" sz="900" dirty="0" smtClean="0"/>
              <a:t>родителями, </a:t>
            </a:r>
            <a:r>
              <a:rPr lang="ru-RU" sz="900" dirty="0"/>
              <a:t>СШ № 13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/>
              <a:t>Школа языкового </a:t>
            </a:r>
            <a:r>
              <a:rPr lang="ru-RU" sz="900" dirty="0" smtClean="0"/>
              <a:t>развития, </a:t>
            </a:r>
            <a:r>
              <a:rPr lang="ru-RU" sz="900" dirty="0"/>
              <a:t>СШ № 60</a:t>
            </a:r>
          </a:p>
          <a:p>
            <a:r>
              <a:rPr lang="ru-RU" sz="900" dirty="0"/>
              <a:t> </a:t>
            </a:r>
            <a:r>
              <a:rPr lang="ru-RU" sz="900" dirty="0" smtClean="0">
                <a:solidFill>
                  <a:srgbClr val="F5C14B"/>
                </a:solidFill>
              </a:rPr>
              <a:t>МСП</a:t>
            </a:r>
            <a:r>
              <a:rPr lang="ru-RU" sz="900" dirty="0">
                <a:solidFill>
                  <a:srgbClr val="F5C14B"/>
                </a:solidFill>
              </a:rPr>
              <a:t>:</a:t>
            </a:r>
          </a:p>
          <a:p>
            <a:pPr marL="85725" lvl="0" indent="-85725">
              <a:buFont typeface="Wingdings" pitchFamily="2" charset="2"/>
              <a:buChar char="§"/>
            </a:pPr>
            <a:r>
              <a:rPr lang="ru-RU" sz="900" dirty="0"/>
              <a:t>«Теоретические и практические основы педагогической работы с детьми с нарушениями чтения и письма на уровне НОО</a:t>
            </a:r>
            <a:r>
              <a:rPr lang="ru-RU" sz="900" dirty="0" smtClean="0"/>
              <a:t>», МУ </a:t>
            </a:r>
            <a:r>
              <a:rPr lang="ru-RU" sz="900" dirty="0"/>
              <a:t>Центр «Развитие</a:t>
            </a:r>
            <a:r>
              <a:rPr lang="ru-RU" sz="900" dirty="0" smtClean="0"/>
              <a:t>»</a:t>
            </a:r>
            <a:endParaRPr lang="ru-RU" sz="900" dirty="0"/>
          </a:p>
          <a:p>
            <a:pPr marL="85725" lvl="0" indent="-85725">
              <a:buFont typeface="Wingdings" pitchFamily="2" charset="2"/>
              <a:buChar char="§"/>
            </a:pPr>
            <a:r>
              <a:rPr lang="ru-RU" sz="900" dirty="0"/>
              <a:t>Использование </a:t>
            </a:r>
            <a:r>
              <a:rPr lang="ru-RU" sz="900" dirty="0" err="1"/>
              <a:t>здоровьесберегающих</a:t>
            </a:r>
            <a:r>
              <a:rPr lang="ru-RU" sz="900" dirty="0"/>
              <a:t> технологий в образовательной </a:t>
            </a:r>
            <a:r>
              <a:rPr lang="ru-RU" sz="900" dirty="0" smtClean="0"/>
              <a:t>среде,  </a:t>
            </a:r>
            <a:r>
              <a:rPr lang="ru-RU" sz="900" dirty="0"/>
              <a:t>Детский центр «Восхождение», МУ ГЦ </a:t>
            </a:r>
            <a:r>
              <a:rPr lang="ru-RU" sz="900" dirty="0" smtClean="0"/>
              <a:t>ППМС</a:t>
            </a:r>
          </a:p>
          <a:p>
            <a:r>
              <a:rPr lang="ru-RU" sz="900" dirty="0">
                <a:solidFill>
                  <a:srgbClr val="F5C14B"/>
                </a:solidFill>
              </a:rPr>
              <a:t>РИП:</a:t>
            </a:r>
          </a:p>
          <a:p>
            <a:pPr marL="85725" lvl="0" indent="-85725">
              <a:buFont typeface="Wingdings" pitchFamily="2" charset="2"/>
              <a:buChar char="§"/>
            </a:pPr>
            <a:r>
              <a:rPr lang="ru-RU" sz="900" dirty="0"/>
              <a:t>«Программа развития инклюзивного образования детей с ограниченными возможностями здоровья в рамках реализации ФГОС ДО в Ярославской области (программа)» </a:t>
            </a:r>
            <a:r>
              <a:rPr lang="ru-RU" sz="900" dirty="0" smtClean="0"/>
              <a:t>, МДОУ № </a:t>
            </a:r>
            <a:r>
              <a:rPr lang="ru-RU" sz="900" dirty="0"/>
              <a:t>109 </a:t>
            </a:r>
            <a:r>
              <a:rPr lang="ru-RU" sz="900" dirty="0" smtClean="0"/>
              <a:t>Организационно-методическая </a:t>
            </a:r>
            <a:r>
              <a:rPr lang="ru-RU" sz="900" dirty="0"/>
              <a:t>поддержка реализации перехода на федеральный государственный образовательный стандарт среднего общего образования в общеобразовательных организациях Ярославской области (программа</a:t>
            </a:r>
            <a:r>
              <a:rPr lang="ru-RU" sz="900" dirty="0" smtClean="0"/>
              <a:t>),  МОУ «Средняя </a:t>
            </a:r>
            <a:r>
              <a:rPr lang="ru-RU" sz="900" dirty="0"/>
              <a:t>школа с углубленным изучением отдельных предметов «Провинциальный колледж</a:t>
            </a:r>
            <a:r>
              <a:rPr lang="ru-RU" sz="900" dirty="0" smtClean="0"/>
              <a:t>»</a:t>
            </a:r>
          </a:p>
          <a:p>
            <a:endParaRPr lang="ru-RU" sz="9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30659" y="756295"/>
            <a:ext cx="5076001" cy="5400380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 lIns="91424" tIns="45712" rIns="91424" bIns="45712">
            <a:noAutofit/>
          </a:bodyPr>
          <a:lstStyle/>
          <a:p>
            <a:r>
              <a:rPr lang="ru-RU" sz="900" dirty="0" smtClean="0">
                <a:solidFill>
                  <a:srgbClr val="F5C14B"/>
                </a:solidFill>
              </a:rPr>
              <a:t>МРЦ</a:t>
            </a:r>
            <a:r>
              <a:rPr lang="ru-RU" sz="900" dirty="0">
                <a:solidFill>
                  <a:srgbClr val="F5C14B"/>
                </a:solidFill>
              </a:rPr>
              <a:t>: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 smtClean="0"/>
              <a:t>«Создание </a:t>
            </a:r>
            <a:r>
              <a:rPr lang="ru-RU" sz="900" dirty="0"/>
              <a:t>муниципальной системы сопровождения профессионального самоопределения обучающихся</a:t>
            </a:r>
            <a:r>
              <a:rPr lang="ru-RU" sz="900" dirty="0" smtClean="0"/>
              <a:t>», </a:t>
            </a:r>
            <a:r>
              <a:rPr lang="ru-RU" sz="900" dirty="0"/>
              <a:t>МДОУ №№ 38, 55, 56, 81, 85, 139, 140, 142, 144, 221, 222, 237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 smtClean="0"/>
              <a:t>«Организация </a:t>
            </a:r>
            <a:r>
              <a:rPr lang="ru-RU" sz="900" dirty="0"/>
              <a:t>инклюзивного образования в ОО МСО г. Ярославля МОУ «ГЦРО»,  МУ Центр «Развитие», СШ №№ 5, 12, 16, 23, 25, 32, 37, 44, 56, 57, 68, 69, 72, 83, 99, МОУ ЦДТ «Горизонт», МОУ ДО ЦДТ «Витязь».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 smtClean="0"/>
              <a:t>«Создание </a:t>
            </a:r>
            <a:r>
              <a:rPr lang="ru-RU" sz="900" dirty="0"/>
              <a:t>муниципальной системы сопровождения профессионального самоопределения </a:t>
            </a:r>
            <a:r>
              <a:rPr lang="ru-RU" sz="900" dirty="0" smtClean="0"/>
              <a:t>обучающихся, </a:t>
            </a:r>
            <a:r>
              <a:rPr lang="ru-RU" sz="900" dirty="0"/>
              <a:t>МОУ «ГЦРО»», гимназии №№ 1, 2, 3, лицей № 86, СШ №№ 2, 12, 30, 36, 43, 58, 59, 76, 77, 80, 81, 87, «Провинциальный колледж», МОУ ДО «МУЦ Кировского и Ленинского районов», МОУ ДО «МУЦ </a:t>
            </a:r>
            <a:r>
              <a:rPr lang="ru-RU" sz="900" dirty="0" err="1"/>
              <a:t>Красноперекопского</a:t>
            </a:r>
            <a:r>
              <a:rPr lang="ru-RU" sz="900" dirty="0"/>
              <a:t> района», МОУ КОЦ «ЛАД», МОУ ДО ДЮЦ «Ярославич», МОУ ДО «Детский морской центр», МОУ ДО ЦДТ «Россияне», МДОУ №№ 38, 55, 56, 81, 85, 139, 140, 142, 144, 221, 222, 237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 smtClean="0"/>
              <a:t>«Развитие </a:t>
            </a:r>
            <a:r>
              <a:rPr lang="ru-RU" sz="900" dirty="0"/>
              <a:t>школьной медиации</a:t>
            </a:r>
            <a:r>
              <a:rPr lang="ru-RU" sz="900" dirty="0" smtClean="0"/>
              <a:t>»,  </a:t>
            </a:r>
            <a:r>
              <a:rPr lang="ru-RU" sz="900" dirty="0"/>
              <a:t>СШ № 66 (прикрепленные СШ №№ 14, 18, 49, 29, ОШ № 73)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 smtClean="0"/>
              <a:t>«Формирование </a:t>
            </a:r>
            <a:r>
              <a:rPr lang="ru-RU" sz="900" dirty="0"/>
              <a:t>безопасной образовательной среды и сетевого пространства для участников образовательных отношений</a:t>
            </a:r>
            <a:r>
              <a:rPr lang="ru-RU" sz="900" dirty="0" smtClean="0"/>
              <a:t>», </a:t>
            </a:r>
            <a:r>
              <a:rPr lang="ru-RU" sz="900" dirty="0"/>
              <a:t>МУ ГЦ ППМС, СШ №№ 10, 33, 42, 46, 89, лицей № 86, санаторно-лесная школа, МДОУ № 99, 130, 225</a:t>
            </a:r>
          </a:p>
          <a:p>
            <a:pPr marL="85725" indent="-85725">
              <a:buFont typeface="Wingdings" pitchFamily="2" charset="2"/>
              <a:buChar char="§"/>
            </a:pPr>
            <a:r>
              <a:rPr lang="ru-RU" sz="900" dirty="0" smtClean="0"/>
              <a:t>«Сетевое </a:t>
            </a:r>
            <a:r>
              <a:rPr lang="ru-RU" sz="900" dirty="0"/>
              <a:t>взаимодействие как фактор повышения профессиональной компетентности руководящих и педагогических работников учреждений дополнительного образования детей муниципальной системы образования г. Ярославля» </a:t>
            </a:r>
            <a:r>
              <a:rPr lang="ru-RU" sz="900" dirty="0" smtClean="0"/>
              <a:t>, Детский </a:t>
            </a:r>
            <a:r>
              <a:rPr lang="ru-RU" sz="900" dirty="0"/>
              <a:t>центр «Восхождение», МОУ «ГЦРО», МОУ КОЦ «ЛАД», МОУ ДО «МУЦ Кировского и Ленинского районов», МОУ ДО ЦАТ «Перспектива», МОУ ДО ЦДТ «Россияне», МОУ ДО ДЮЦ «Ярославич», МОУ ДО «Ярославский городской Дворец пионеров», МОУ ДО ЦВР «Приоритет</a:t>
            </a:r>
            <a:r>
              <a:rPr lang="ru-RU" sz="900" dirty="0" smtClean="0"/>
              <a:t>»</a:t>
            </a:r>
          </a:p>
          <a:p>
            <a:r>
              <a:rPr lang="ru-RU" sz="900" dirty="0" smtClean="0">
                <a:solidFill>
                  <a:srgbClr val="F5C14B"/>
                </a:solidFill>
              </a:rPr>
              <a:t>УЧАСТИЕ В КОНКУРСАХ</a:t>
            </a:r>
          </a:p>
          <a:p>
            <a:pPr marL="85725" lvl="0" indent="-85725">
              <a:buFont typeface="Wingdings" pitchFamily="2" charset="2"/>
              <a:buChar char="§"/>
              <a:tabLst>
                <a:tab pos="85725" algn="l"/>
              </a:tabLst>
            </a:pPr>
            <a:r>
              <a:rPr lang="ru-RU" sz="900" dirty="0"/>
              <a:t>Всероссийский конкурс педагогов «Образование: будущее рождается сегодня» </a:t>
            </a:r>
            <a:r>
              <a:rPr lang="ru-RU" sz="900" dirty="0" smtClean="0"/>
              <a:t>, </a:t>
            </a:r>
            <a:r>
              <a:rPr lang="ru-RU" sz="900" dirty="0"/>
              <a:t>2017 – </a:t>
            </a:r>
            <a:r>
              <a:rPr lang="ru-RU" sz="900" dirty="0" smtClean="0"/>
              <a:t>2018. </a:t>
            </a:r>
            <a:r>
              <a:rPr lang="ru-RU" sz="900" dirty="0" err="1"/>
              <a:t>Бузмакова</a:t>
            </a:r>
            <a:r>
              <a:rPr lang="ru-RU" sz="900" dirty="0"/>
              <a:t> А.В., МОУ ДО ЦДТ «Глория». Диплом лауреата II степени в номинации «Дополнительное образование».</a:t>
            </a:r>
          </a:p>
          <a:p>
            <a:pPr marL="85725" lvl="0" indent="-85725">
              <a:buFont typeface="Wingdings" pitchFamily="2" charset="2"/>
              <a:buChar char="§"/>
              <a:tabLst>
                <a:tab pos="85725" algn="l"/>
              </a:tabLst>
            </a:pPr>
            <a:r>
              <a:rPr lang="ru-RU" sz="900" dirty="0"/>
              <a:t>Всероссийский конкурс «Золотая Психея», в номинации «Психологический инструмент года», представили второе методическое пособие, вышли в финал. СШ №№ 58,59,76, ГЦ ППМС (Участник)</a:t>
            </a:r>
          </a:p>
          <a:p>
            <a:pPr marL="85725" lvl="0" indent="-85725">
              <a:buFont typeface="Wingdings" pitchFamily="2" charset="2"/>
              <a:buChar char="§"/>
              <a:tabLst>
                <a:tab pos="85725" algn="l"/>
              </a:tabLst>
            </a:pPr>
            <a:r>
              <a:rPr lang="ru-RU" sz="900" dirty="0"/>
              <a:t>Региональный конкурс "Психологические ресурсы образования</a:t>
            </a:r>
            <a:r>
              <a:rPr lang="ru-RU" sz="900" dirty="0" smtClean="0"/>
              <a:t>". Победитель</a:t>
            </a:r>
            <a:r>
              <a:rPr lang="ru-RU" sz="900" dirty="0"/>
              <a:t>, диплом </a:t>
            </a:r>
            <a:r>
              <a:rPr lang="en-US" sz="900" dirty="0"/>
              <a:t>I</a:t>
            </a:r>
            <a:r>
              <a:rPr lang="ru-RU" sz="900" dirty="0"/>
              <a:t> степени за методические рекомендации "Содействие формированию и развитию личностных результатов образования" </a:t>
            </a:r>
            <a:r>
              <a:rPr lang="ru-RU" sz="900" dirty="0" smtClean="0"/>
              <a:t>, СШ </a:t>
            </a:r>
            <a:r>
              <a:rPr lang="ru-RU" sz="900" dirty="0"/>
              <a:t>№№ 58,59,76, ГЦ ППМС</a:t>
            </a:r>
          </a:p>
          <a:p>
            <a:pPr marL="85725" lvl="0" indent="-85725">
              <a:buFont typeface="Wingdings" pitchFamily="2" charset="2"/>
              <a:buChar char="§"/>
              <a:tabLst>
                <a:tab pos="85725" algn="l"/>
              </a:tabLst>
            </a:pPr>
            <a:r>
              <a:rPr lang="ru-RU" sz="900" dirty="0"/>
              <a:t>«Всероссийский конкурс "Профессионал своего дела". Победитель, диплом  I  степени за представленные методические материалы (конспект урока, презентации</a:t>
            </a:r>
            <a:r>
              <a:rPr lang="ru-RU" sz="900" dirty="0" smtClean="0"/>
              <a:t>), </a:t>
            </a:r>
            <a:r>
              <a:rPr lang="ru-RU" sz="900" dirty="0"/>
              <a:t>СШ №58</a:t>
            </a:r>
          </a:p>
          <a:p>
            <a:pPr marL="85725" lvl="0" indent="-85725">
              <a:buFont typeface="Wingdings" pitchFamily="2" charset="2"/>
              <a:buChar char="§"/>
              <a:tabLst>
                <a:tab pos="85725" algn="l"/>
              </a:tabLst>
            </a:pPr>
            <a:r>
              <a:rPr lang="ru-RU" sz="900" dirty="0"/>
              <a:t>Всероссийский фестиваль педагогических идей с авторской программой по работе с одарёнными </a:t>
            </a:r>
            <a:r>
              <a:rPr lang="ru-RU" sz="900" dirty="0" smtClean="0"/>
              <a:t>учащимися. Победитель, </a:t>
            </a:r>
            <a:r>
              <a:rPr lang="ru-RU" sz="900" dirty="0"/>
              <a:t>СШ №68</a:t>
            </a:r>
          </a:p>
          <a:p>
            <a:pPr marL="85725" lvl="0" indent="-85725">
              <a:buFont typeface="Wingdings" pitchFamily="2" charset="2"/>
              <a:buChar char="§"/>
              <a:tabLst>
                <a:tab pos="85725" algn="l"/>
              </a:tabLst>
            </a:pPr>
            <a:r>
              <a:rPr lang="ru-RU" sz="900" dirty="0"/>
              <a:t>Городской конкурс методических материалов и разработок по пропаганде здорового образа жизни и профилактике потребления ПАВ. Победитель. – </a:t>
            </a:r>
            <a:r>
              <a:rPr lang="ru-RU" sz="900" dirty="0" err="1"/>
              <a:t>Толотов</a:t>
            </a:r>
            <a:r>
              <a:rPr lang="ru-RU" sz="900" dirty="0"/>
              <a:t> А.С. СШ № </a:t>
            </a:r>
            <a:r>
              <a:rPr lang="ru-RU" sz="900" dirty="0" smtClean="0"/>
              <a:t>81</a:t>
            </a:r>
            <a:endParaRPr lang="ru-RU" sz="900" dirty="0"/>
          </a:p>
          <a:p>
            <a:pPr marL="85725" indent="-85725">
              <a:buFont typeface="Wingdings" pitchFamily="2" charset="2"/>
              <a:buChar char="§"/>
            </a:pPr>
            <a:endParaRPr lang="ru-RU" sz="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40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841469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8" y="715713"/>
            <a:ext cx="327396" cy="321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4"/>
            <a:ext cx="3744656" cy="112943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24535" y="476669"/>
            <a:ext cx="3621002" cy="800203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УЧАСТИЕ В ПРОГРАММАХ,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ПРОЕКТАХ</a:t>
            </a:r>
            <a:r>
              <a:rPr lang="ru-RU" dirty="0">
                <a:solidFill>
                  <a:schemeClr val="bg1"/>
                </a:solidFill>
              </a:rPr>
              <a:t>, КОНКУРСАХ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4132" y="1642164"/>
            <a:ext cx="5076001" cy="2210475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 lIns="91424" tIns="45712" rIns="91424" bIns="45712">
            <a:noAutofit/>
          </a:bodyPr>
          <a:lstStyle/>
          <a:p>
            <a:r>
              <a:rPr lang="ru-RU" sz="1300" dirty="0">
                <a:solidFill>
                  <a:srgbClr val="911C62"/>
                </a:solidFill>
              </a:rPr>
              <a:t>БОРИСОГЛЕБСКИЙ МР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РИП по направлению «Апробация и внедрение профессионального стандарта «Педагог-психолог (психолог в сфере образования)»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  В рамках муниципальной программы «Обеспечение общественного порядка и противодействие преступности на территории Борисоглебского муниципального района» проводится мониторинг употребления ПАВ подростками и молодежью района и курсы повышения квалификации «Подготовка педагогов-координаторов по профилактике употребления ПАВ»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МБП «Система работы с одаренными детьми в условиях сельской малочисленной школы» - реализация программы по развитию лидерских качеств и коммуникативных умений у подростков «Ключи к успеху»</a:t>
            </a:r>
          </a:p>
          <a:p>
            <a:r>
              <a:rPr lang="ru-RU" sz="900" dirty="0">
                <a:solidFill>
                  <a:srgbClr val="E5A20D"/>
                </a:solidFill>
              </a:rPr>
              <a:t>БОРОДУЛИНА О.Н.  ПЕДАГОГ-ПСИХОЛОГ, РУКОВОДИТЕЛЬ МО: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Межрегиональная выставка-конкурс научно-методических разработок «Психологические ресурсы образования» (участник)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Межрегиональная </a:t>
            </a:r>
            <a:r>
              <a:rPr lang="en-US" sz="900" dirty="0"/>
              <a:t> - </a:t>
            </a:r>
            <a:r>
              <a:rPr lang="ru-RU" sz="900" dirty="0"/>
              <a:t>«</a:t>
            </a:r>
            <a:r>
              <a:rPr lang="en-US" sz="900" dirty="0"/>
              <a:t>XVI</a:t>
            </a:r>
            <a:r>
              <a:rPr lang="ru-RU" sz="900" dirty="0"/>
              <a:t> Международная Ярмарка социально-педагогических инноваций» (участник)</a:t>
            </a:r>
          </a:p>
          <a:p>
            <a:endParaRPr lang="ru-RU" sz="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55276" y="1624108"/>
            <a:ext cx="5076001" cy="3956723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 lIns="91424" tIns="45712" rIns="91424" bIns="45712">
            <a:noAutofit/>
          </a:bodyPr>
          <a:lstStyle/>
          <a:p>
            <a:r>
              <a:rPr lang="ru-RU" sz="1300" dirty="0">
                <a:solidFill>
                  <a:srgbClr val="911C62"/>
                </a:solidFill>
              </a:rPr>
              <a:t>ГАВРИЛОВ-ЯМСКИЙ МР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900" dirty="0">
                <a:solidFill>
                  <a:srgbClr val="E5A20D"/>
                </a:solidFill>
              </a:rPr>
              <a:t>ВЕЛИКОСЕЛЬСКАЯ СРЕДНЯЯ ШКОЛА: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РИП по теме инновационной программы: «Организационно-методическая поддержка реализации перехода на федеральный государственный образовательный стандарт среднего общего образования в общеобразовательных организациях Ярославской области»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МИП по разработке темы: «Индивидуально-ориентированный подход как эффективное средство формирования универсальных учебных действий в условиях сельской школы»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Стажерская площадка ФГБОУ ВО ЯГПУ им. К.Д. Ушинского; базовая площадка ГАУ ДПО ЯО «Институт развития образования» по направлению «Индивидуализация образовательного процесса» </a:t>
            </a:r>
          </a:p>
          <a:p>
            <a:r>
              <a:rPr lang="ru-RU" sz="900" dirty="0">
                <a:solidFill>
                  <a:srgbClr val="E5A20D"/>
                </a:solidFill>
              </a:rPr>
              <a:t>МОУ СОШ №1: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РИП «Модернизация содержания и технологий общего образования на основе со-</a:t>
            </a:r>
            <a:r>
              <a:rPr lang="ru-RU" sz="900" dirty="0" err="1"/>
              <a:t>бытийности</a:t>
            </a:r>
            <a:r>
              <a:rPr lang="ru-RU" sz="900" dirty="0"/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РИП «ФГОС: преемственность дошкольного, начального и основного общего образования на основе со-бытийного подхода»</a:t>
            </a:r>
          </a:p>
          <a:p>
            <a:r>
              <a:rPr lang="ru-RU" sz="900" dirty="0">
                <a:solidFill>
                  <a:srgbClr val="F5C14B"/>
                </a:solidFill>
              </a:rPr>
              <a:t>МОУ СШ № 6 Г. ГАВРИЛОВ-ЯМ: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Проект «Школа территория здоровья» (психолого-педагогический компонент деятельности данного направления).</a:t>
            </a:r>
          </a:p>
          <a:p>
            <a:r>
              <a:rPr lang="ru-RU" sz="900" dirty="0">
                <a:solidFill>
                  <a:srgbClr val="E5A20D"/>
                </a:solidFill>
              </a:rPr>
              <a:t>ДЕТСКИЙ САД № 1 «ТЕРЕМОК»: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Муниципальная инновационная площадка по теме «Эффективное использование возможностей основных социальных партнеров как важное дополнительное средство успешной социализации детей дошкольного возраста»</a:t>
            </a:r>
          </a:p>
          <a:p>
            <a:r>
              <a:rPr lang="ru-RU" sz="900" dirty="0">
                <a:solidFill>
                  <a:srgbClr val="E5A20D"/>
                </a:solidFill>
              </a:rPr>
              <a:t>ЧДОУ «ДЕТСКИЙ САД «КОРАБЛИК»: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РИП «ФГОС: преемственность дошкольного, начального и основного общего образования на основе со-бытийного подхода» по теме  «Проектирование образовательного процесса на основе со-бытийного подхода».</a:t>
            </a:r>
          </a:p>
          <a:p>
            <a:r>
              <a:rPr lang="ru-RU" sz="900" dirty="0">
                <a:solidFill>
                  <a:srgbClr val="E5A20D"/>
                </a:solidFill>
              </a:rPr>
              <a:t>УСТИМОВА О.Г. ПЕДАГОГ-ПСИХОЛОГ НДОУ</a:t>
            </a:r>
            <a:r>
              <a:rPr lang="ru-RU" sz="900" dirty="0"/>
              <a:t> </a:t>
            </a:r>
            <a:r>
              <a:rPr lang="ru-RU" sz="900" dirty="0">
                <a:solidFill>
                  <a:srgbClr val="E5A20D"/>
                </a:solidFill>
              </a:rPr>
              <a:t>«ДЕТСКИЙ САД «КОРАБЛИК»:</a:t>
            </a:r>
          </a:p>
          <a:p>
            <a:r>
              <a:rPr lang="ru-RU" sz="900" dirty="0"/>
              <a:t>Всероссийский конкурс для детей и педагогов «Узнавай – ка!», диплом победителя 3 степени (2017г.) </a:t>
            </a:r>
            <a:endParaRPr lang="ru-RU" sz="9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55276" y="5652839"/>
            <a:ext cx="5076001" cy="1246495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 lIns="91424" tIns="45712" rIns="91424" bIns="45712">
            <a:noAutofit/>
          </a:bodyPr>
          <a:lstStyle/>
          <a:p>
            <a:r>
              <a:rPr lang="ru-RU" sz="1300" dirty="0">
                <a:solidFill>
                  <a:srgbClr val="911C62"/>
                </a:solidFill>
              </a:rPr>
              <a:t>ДАНИЛОВСКИЙ МР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900" dirty="0">
                <a:solidFill>
                  <a:srgbClr val="E5A20D"/>
                </a:solidFill>
              </a:rPr>
              <a:t>ЛАШИЧЕВА Т.А. ПЕДАГОГ- ПСИХОЛОГ ДЕТСКОГО ДОМА, РУКОВОДИТЕЛЬ МО: 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Региональный конкурс разработок уроков (занятий) «Семья в моей жизни и творчестве» (победитель, диплом первой степени в номинации «Детские дома», представлен конспект занятия «Моя семья и в ней есть Я» )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Региональный конкурс творческих работ «Диалог поколений: былое и внуки» (в номинации «Архитектор семейных ценностей»  представлен конспект творческой разработки «Мой уютный дом, а что же ценность в нем» - победитель, диплом первой степени)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3658" y="4163914"/>
            <a:ext cx="5040000" cy="984869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 lIns="91424" tIns="45712" rIns="91424" bIns="45712">
            <a:spAutoFit/>
          </a:bodyPr>
          <a:lstStyle/>
          <a:p>
            <a:r>
              <a:rPr lang="ru-RU" sz="1300" dirty="0">
                <a:solidFill>
                  <a:srgbClr val="911C62"/>
                </a:solidFill>
              </a:rPr>
              <a:t>НЕКОУЗСКИЙ МР </a:t>
            </a:r>
            <a:endParaRPr lang="en-US" sz="1300" dirty="0" smtClean="0">
              <a:solidFill>
                <a:srgbClr val="911C62"/>
              </a:solidFill>
            </a:endParaRPr>
          </a:p>
          <a:p>
            <a:r>
              <a:rPr lang="ru-RU" sz="900" dirty="0" smtClean="0">
                <a:solidFill>
                  <a:srgbClr val="E5A20D"/>
                </a:solidFill>
              </a:rPr>
              <a:t>МОУ </a:t>
            </a:r>
            <a:r>
              <a:rPr lang="ru-RU" sz="900" dirty="0">
                <a:solidFill>
                  <a:srgbClr val="E5A20D"/>
                </a:solidFill>
              </a:rPr>
              <a:t>НЕКОУЗСКАЯ СОШ: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Лауреат-победитель во Всероссийском открытом публичном конкурсе образовательных организаций и занесена в единый реестр Лауреатов-Победителей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Участник РИП «Модернизация организационно-технологической инфраструктуры и обновления школьных библиотек»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4</a:t>
            </a:r>
            <a:r>
              <a:rPr lang="en-US" sz="1100" dirty="0" smtClean="0"/>
              <a:t>1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2132" y="5410116"/>
            <a:ext cx="5040000" cy="1538867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 lIns="91424" tIns="45712" rIns="91424" bIns="45712">
            <a:spAutoFit/>
          </a:bodyPr>
          <a:lstStyle/>
          <a:p>
            <a:r>
              <a:rPr lang="ru-RU" sz="1300" dirty="0">
                <a:solidFill>
                  <a:srgbClr val="911C62"/>
                </a:solidFill>
              </a:rPr>
              <a:t>ПЕРВОМАЙСКИЙ МР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РИП «Модернизация содержания и технологий общего образования средствами со-</a:t>
            </a:r>
            <a:r>
              <a:rPr lang="ru-RU" sz="900" dirty="0" err="1"/>
              <a:t>бытийности</a:t>
            </a:r>
            <a:r>
              <a:rPr lang="ru-RU" sz="900" dirty="0"/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РИП «Обучение в разновозрастных группах учащихся в сельской школе»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ИП «Обеспечение эффективности физического и психического развития и формирования  культуры здоровья обучающихся в контексте ФГОС»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Проект муниципального уровня «Событийный подход в организации образовательного пространства ДОУ»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Муниципальная площадка «Развивающая предметно-пространственная среда как средство реализации речевой активности дошкольника»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Муниципальная площадка по теме творческого развития воспитанников на базе детского дома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44806" y="396255"/>
            <a:ext cx="5040000" cy="1123368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 lIns="91424" tIns="45712" rIns="91424" bIns="45712">
            <a:spAutoFit/>
          </a:bodyPr>
          <a:lstStyle/>
          <a:p>
            <a:r>
              <a:rPr lang="ru-RU" sz="1300" dirty="0">
                <a:solidFill>
                  <a:srgbClr val="911C62"/>
                </a:solidFill>
              </a:rPr>
              <a:t>НЕКРАСОВСКИЙ МР</a:t>
            </a:r>
            <a:endParaRPr lang="ru-RU" sz="900" dirty="0">
              <a:solidFill>
                <a:srgbClr val="E5A20D"/>
              </a:solidFill>
            </a:endParaRPr>
          </a:p>
          <a:p>
            <a:r>
              <a:rPr lang="ru-RU" sz="900" dirty="0">
                <a:solidFill>
                  <a:srgbClr val="E5A20D"/>
                </a:solidFill>
              </a:rPr>
              <a:t>МАМУРИНА О.В. ПЕДАГОГ-ПСИХОЛОГ, МБОУ НЕКРАСОВСКАЯ СОШ: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Всероссийская блиц-олимпиада, раздел - психология детей дошкольного возраста (диплом </a:t>
            </a:r>
            <a:r>
              <a:rPr lang="en-US" sz="900" dirty="0"/>
              <a:t>II</a:t>
            </a:r>
            <a:r>
              <a:rPr lang="ru-RU" sz="900" dirty="0"/>
              <a:t> степени)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Всероссийский конкурс педагогов-психологов. Номинация «Организация коррекционно-развивающей работы». Работа «Организация коррекционно-развивающей работы в школе с детьми с ОВЗ» (диплом </a:t>
            </a:r>
            <a:r>
              <a:rPr lang="en-US" sz="900" dirty="0"/>
              <a:t>I</a:t>
            </a:r>
            <a:r>
              <a:rPr lang="ru-RU" sz="900" dirty="0"/>
              <a:t> степени) </a:t>
            </a:r>
          </a:p>
        </p:txBody>
      </p:sp>
    </p:spTree>
    <p:extLst>
      <p:ext uri="{BB962C8B-B14F-4D97-AF65-F5344CB8AC3E}">
        <p14:creationId xmlns:p14="http://schemas.microsoft.com/office/powerpoint/2010/main" val="2227119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490716" y="3708623"/>
            <a:ext cx="5040000" cy="3278841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 lIns="91424" tIns="45712" rIns="91424" bIns="45712">
            <a:noAutofit/>
          </a:bodyPr>
          <a:lstStyle/>
          <a:p>
            <a:r>
              <a:rPr lang="ru-RU" sz="1300" dirty="0">
                <a:solidFill>
                  <a:srgbClr val="911C62"/>
                </a:solidFill>
              </a:rPr>
              <a:t>РОСТОВСКИЙ МР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900" dirty="0">
                <a:solidFill>
                  <a:srgbClr val="E5A20D"/>
                </a:solidFill>
              </a:rPr>
              <a:t>МДОУ № 13 Г. РОСТОВА: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Региональные сетевые проекты  «Наш цифровой детский сад», «Современные педагогические  технологии, подходы как одно из условий успешной реализации ФГОС ДО»</a:t>
            </a:r>
          </a:p>
          <a:p>
            <a:r>
              <a:rPr lang="ru-RU" sz="900" dirty="0">
                <a:solidFill>
                  <a:srgbClr val="E5A20D"/>
                </a:solidFill>
              </a:rPr>
              <a:t>СЕМИБРАТОВСКАЯ СОШ: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Муниципальный проект  по профессиональному самоопределению учащихся «Вместе в профессию» </a:t>
            </a:r>
          </a:p>
          <a:p>
            <a:r>
              <a:rPr lang="ru-RU" sz="900" dirty="0">
                <a:solidFill>
                  <a:srgbClr val="E5A20D"/>
                </a:solidFill>
              </a:rPr>
              <a:t>СИДОРОВА Е.Ю. , ПЕДАГОГ-ПСИХОЛОГ МДОУ № 2 П. СЕМИБРАТОВО: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Международный конкурс на лучшую методическую разработку «Подготовка дошкольников к первому классу» в журнале «ПЕДАГОГ» (</a:t>
            </a:r>
            <a:r>
              <a:rPr lang="en-US" sz="900" dirty="0"/>
              <a:t>II </a:t>
            </a:r>
            <a:r>
              <a:rPr lang="ru-RU" sz="900" dirty="0"/>
              <a:t>место)</a:t>
            </a:r>
          </a:p>
          <a:p>
            <a:pPr>
              <a:buFont typeface="Wingdings" pitchFamily="2" charset="2"/>
              <a:buChar char="§"/>
            </a:pPr>
            <a:r>
              <a:rPr lang="en-US" sz="900" dirty="0"/>
              <a:t>IV</a:t>
            </a:r>
            <a:r>
              <a:rPr lang="ru-RU" sz="900" dirty="0"/>
              <a:t> Всероссийская познавательная олимпиада для детей дошкольного возраста «Картинки-загадки» (</a:t>
            </a:r>
            <a:r>
              <a:rPr lang="en-US" sz="900" dirty="0"/>
              <a:t>I</a:t>
            </a:r>
            <a:r>
              <a:rPr lang="ru-RU" sz="900" dirty="0"/>
              <a:t>место </a:t>
            </a:r>
            <a:r>
              <a:rPr lang="en-US" sz="900" dirty="0"/>
              <a:t>)</a:t>
            </a:r>
            <a:endParaRPr lang="ru-RU" sz="900" dirty="0"/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Конкурс картотек «Развитие коммуникативных способностей детей» (победитель)</a:t>
            </a:r>
          </a:p>
          <a:p>
            <a:r>
              <a:rPr lang="ru-RU" sz="900" dirty="0">
                <a:solidFill>
                  <a:srgbClr val="E5A20D"/>
                </a:solidFill>
              </a:rPr>
              <a:t>ЛАПТЕВА А.П. ПЕДАГОГ-ПСИХОЛОГ, МДОУ № 13 Г. РОСТОВА: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Всероссийская олимпиада педагогов дошкольных образовательных организаций «Профессиональная готовность педагогов к реализации ФГОС дошкольного образования» (в рамках научно-практической конференции «Инновационные векторы развития общего образования в условиях реализации ФГОС» по направлению «Дошкольное образование») (диплом победителя )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>
                <a:solidFill>
                  <a:srgbClr val="E5A20D"/>
                </a:solidFill>
              </a:rPr>
              <a:t>ДОЙКОВА С.В. , ДУВАКИНА О.В., ЗЕЛЕНКОВА Д.С., ПЕДАГОГИ-ПСИХОЛОГИ МУ ЦЕНТРА «СОДЕЙСТВИЕ»; ЧЕКИНА Т.С. ВОСПИТАТЕЛЬ, ПЕДАГОГ-ПСИХОЛОГ МДОУ № 3 Г. РОСТОВА</a:t>
            </a:r>
            <a:r>
              <a:rPr lang="ru-RU" sz="900" dirty="0"/>
              <a:t>:</a:t>
            </a:r>
          </a:p>
          <a:p>
            <a:r>
              <a:rPr lang="ru-RU" sz="900" dirty="0"/>
              <a:t>Межрегиональная выставка-конкурс научно-методических материалов «Психологические ресурсы образования» (участники)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8" y="715713"/>
            <a:ext cx="327396" cy="321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4"/>
            <a:ext cx="3744656" cy="11294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746" y="1615978"/>
            <a:ext cx="5184575" cy="4108869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 lIns="91424" tIns="45712" rIns="91424" bIns="45712">
            <a:noAutofit/>
          </a:bodyPr>
          <a:lstStyle/>
          <a:p>
            <a:r>
              <a:rPr lang="ru-RU" sz="1300" dirty="0">
                <a:solidFill>
                  <a:srgbClr val="911C62"/>
                </a:solidFill>
              </a:rPr>
              <a:t>РЫБИНСКИЙ МР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1000"/>
              </a:lnSpc>
            </a:pPr>
            <a:r>
              <a:rPr lang="ru-RU" sz="900" dirty="0">
                <a:solidFill>
                  <a:srgbClr val="E5A20D"/>
                </a:solidFill>
              </a:rPr>
              <a:t>ЦВЕТКОВА И. А. ПЕДАГОГ-ПСИХОЛОГ, ПЕСОЧЕНСКАЯ СОШ:</a:t>
            </a:r>
          </a:p>
          <a:p>
            <a:pPr>
              <a:lnSpc>
                <a:spcPts val="1000"/>
              </a:lnSpc>
              <a:buFont typeface="Wingdings" pitchFamily="2" charset="2"/>
              <a:buChar char="§"/>
            </a:pPr>
            <a:r>
              <a:rPr lang="ru-RU" sz="900" dirty="0"/>
              <a:t>Региональный  инновационный  проект «Развитие служб медиации в Ярославской области»</a:t>
            </a:r>
          </a:p>
          <a:p>
            <a:pPr>
              <a:lnSpc>
                <a:spcPts val="1000"/>
              </a:lnSpc>
              <a:buFont typeface="Wingdings" pitchFamily="2" charset="2"/>
              <a:buChar char="§"/>
            </a:pPr>
            <a:r>
              <a:rPr lang="ru-RU" sz="900" dirty="0"/>
              <a:t>Региональный  инновационный проект «</a:t>
            </a:r>
            <a:r>
              <a:rPr lang="ru-RU" sz="900" dirty="0" err="1"/>
              <a:t>Мультикультурность</a:t>
            </a:r>
            <a:r>
              <a:rPr lang="ru-RU" sz="900" dirty="0"/>
              <a:t>: компетентность современного человека»</a:t>
            </a:r>
          </a:p>
          <a:p>
            <a:pPr>
              <a:lnSpc>
                <a:spcPts val="1000"/>
              </a:lnSpc>
              <a:buFont typeface="Wingdings" pitchFamily="2" charset="2"/>
              <a:buChar char="§"/>
            </a:pPr>
            <a:r>
              <a:rPr lang="ru-RU" sz="900" dirty="0"/>
              <a:t>Региональный конкурс «Фестиваль детских служб медиации (примирения) Ярославской области» - победитель в номинации «Лучший видеоролик о службе примирения»</a:t>
            </a:r>
          </a:p>
          <a:p>
            <a:pPr>
              <a:lnSpc>
                <a:spcPts val="1000"/>
              </a:lnSpc>
              <a:buFont typeface="Wingdings" pitchFamily="2" charset="2"/>
              <a:buChar char="§"/>
            </a:pPr>
            <a:r>
              <a:rPr lang="ru-RU" sz="900" dirty="0"/>
              <a:t>Методическое объединение  медиаторов Рыбинского района</a:t>
            </a:r>
          </a:p>
          <a:p>
            <a:pPr>
              <a:lnSpc>
                <a:spcPts val="1000"/>
              </a:lnSpc>
            </a:pPr>
            <a:r>
              <a:rPr lang="ru-RU" sz="900" dirty="0"/>
              <a:t> </a:t>
            </a:r>
            <a:r>
              <a:rPr lang="ru-RU" sz="900" dirty="0">
                <a:solidFill>
                  <a:srgbClr val="E5A20D"/>
                </a:solidFill>
              </a:rPr>
              <a:t>ПЕТРОВА Е. В.Ю. ПЕДАГОГ-ПСИХОЛОГ, ЕРМАКОВСКАЯ СОШ</a:t>
            </a:r>
            <a:r>
              <a:rPr lang="ru-RU" sz="900" dirty="0">
                <a:solidFill>
                  <a:srgbClr val="F5C14B"/>
                </a:solidFill>
              </a:rPr>
              <a:t>:</a:t>
            </a:r>
          </a:p>
          <a:p>
            <a:pPr>
              <a:lnSpc>
                <a:spcPts val="1000"/>
              </a:lnSpc>
              <a:buFont typeface="Wingdings" pitchFamily="2" charset="2"/>
              <a:buChar char="§"/>
            </a:pPr>
            <a:r>
              <a:rPr lang="ru-RU" sz="900" dirty="0"/>
              <a:t>Региональный инновационный  проект «Развитие служб медиации в Ярославской области»</a:t>
            </a:r>
          </a:p>
          <a:p>
            <a:pPr>
              <a:lnSpc>
                <a:spcPts val="1000"/>
              </a:lnSpc>
              <a:buFont typeface="Wingdings" pitchFamily="2" charset="2"/>
              <a:buChar char="§"/>
            </a:pPr>
            <a:r>
              <a:rPr lang="ru-RU" sz="900" dirty="0"/>
              <a:t>Региональный конкурс «Фестиваль детских служб медиации (примирения) Ярославской области» -  победитель</a:t>
            </a:r>
          </a:p>
          <a:p>
            <a:pPr>
              <a:lnSpc>
                <a:spcPts val="1000"/>
              </a:lnSpc>
              <a:buFont typeface="Wingdings" pitchFamily="2" charset="2"/>
              <a:buChar char="§"/>
            </a:pPr>
            <a:r>
              <a:rPr lang="ru-RU" sz="900" dirty="0"/>
              <a:t>Муниципальный Ресурсный центр по работе с одаренными детьми</a:t>
            </a:r>
          </a:p>
          <a:p>
            <a:pPr>
              <a:lnSpc>
                <a:spcPts val="1000"/>
              </a:lnSpc>
            </a:pPr>
            <a:r>
              <a:rPr lang="ru-RU" sz="900" b="1" dirty="0"/>
              <a:t> </a:t>
            </a:r>
            <a:r>
              <a:rPr lang="x-none" sz="900">
                <a:solidFill>
                  <a:srgbClr val="E5A20D"/>
                </a:solidFill>
              </a:rPr>
              <a:t>КОЛЫЧЕВА Ж</a:t>
            </a:r>
            <a:r>
              <a:rPr lang="ru-RU" sz="900" dirty="0">
                <a:solidFill>
                  <a:srgbClr val="E5A20D"/>
                </a:solidFill>
              </a:rPr>
              <a:t>.</a:t>
            </a:r>
            <a:r>
              <a:rPr lang="x-none" sz="900">
                <a:solidFill>
                  <a:srgbClr val="E5A20D"/>
                </a:solidFill>
              </a:rPr>
              <a:t> В</a:t>
            </a:r>
            <a:r>
              <a:rPr lang="ru-RU" sz="900" dirty="0">
                <a:solidFill>
                  <a:srgbClr val="E5A20D"/>
                </a:solidFill>
              </a:rPr>
              <a:t>. ПЕДАГОГ-ПСИХОЛОГ, ЛОМОВСКАЯ СОШ</a:t>
            </a:r>
            <a:r>
              <a:rPr lang="ru-RU" sz="900" dirty="0">
                <a:solidFill>
                  <a:srgbClr val="F5C14B"/>
                </a:solidFill>
              </a:rPr>
              <a:t>:</a:t>
            </a:r>
          </a:p>
          <a:p>
            <a:pPr>
              <a:lnSpc>
                <a:spcPts val="1000"/>
              </a:lnSpc>
              <a:buFont typeface="Wingdings" pitchFamily="2" charset="2"/>
              <a:buChar char="§"/>
            </a:pPr>
            <a:r>
              <a:rPr lang="x-none" sz="900"/>
              <a:t>Региональн</a:t>
            </a:r>
            <a:r>
              <a:rPr lang="ru-RU" sz="900" dirty="0" err="1"/>
              <a:t>ая</a:t>
            </a:r>
            <a:r>
              <a:rPr lang="x-none" sz="900"/>
              <a:t> </a:t>
            </a:r>
            <a:r>
              <a:rPr lang="ru-RU" sz="900" dirty="0"/>
              <a:t>базовая площадка ГАУ ДПО ЯО «Институт развития образования» «</a:t>
            </a:r>
            <a:r>
              <a:rPr lang="ru-RU" sz="900" dirty="0" err="1"/>
              <a:t>Тьюторское</a:t>
            </a:r>
            <a:r>
              <a:rPr lang="ru-RU" sz="900" dirty="0"/>
              <a:t> сопровождение различных образовательных практик»</a:t>
            </a:r>
          </a:p>
          <a:p>
            <a:pPr>
              <a:lnSpc>
                <a:spcPts val="1000"/>
              </a:lnSpc>
              <a:buFont typeface="Wingdings" pitchFamily="2" charset="2"/>
              <a:buChar char="§"/>
            </a:pPr>
            <a:r>
              <a:rPr lang="ru-RU" sz="900" dirty="0"/>
              <a:t>Ресурсный центр Рыбинского МР «Гражданское и патриотическое образование школьников»</a:t>
            </a:r>
          </a:p>
          <a:p>
            <a:pPr>
              <a:lnSpc>
                <a:spcPts val="1000"/>
              </a:lnSpc>
            </a:pPr>
            <a:r>
              <a:rPr lang="ru-RU" sz="900" dirty="0"/>
              <a:t> </a:t>
            </a:r>
            <a:r>
              <a:rPr lang="ru-RU" sz="900" dirty="0">
                <a:solidFill>
                  <a:srgbClr val="E5A20D"/>
                </a:solidFill>
              </a:rPr>
              <a:t>СМИРНОВА Н. А. ПЕДАГОГ-ПСИХОЛОГ, МДОУ ДЕТСКИЙ САД П. ЕРМАКОВО</a:t>
            </a:r>
            <a:r>
              <a:rPr lang="ru-RU" sz="900" dirty="0">
                <a:solidFill>
                  <a:srgbClr val="F5C14B"/>
                </a:solidFill>
              </a:rPr>
              <a:t>:</a:t>
            </a:r>
          </a:p>
          <a:p>
            <a:pPr>
              <a:lnSpc>
                <a:spcPts val="1000"/>
              </a:lnSpc>
              <a:buFont typeface="Wingdings" pitchFamily="2" charset="2"/>
              <a:buChar char="§"/>
            </a:pPr>
            <a:r>
              <a:rPr lang="ru-RU" sz="900" dirty="0"/>
              <a:t>Соисполнитель РИП по теме «Инклюзивное образование детей с СДВГ в условиях преемственности дошкольного, начального и дополнительного образования»</a:t>
            </a:r>
          </a:p>
          <a:p>
            <a:pPr>
              <a:lnSpc>
                <a:spcPts val="1000"/>
              </a:lnSpc>
            </a:pPr>
            <a:r>
              <a:rPr lang="ru-RU" sz="900" dirty="0">
                <a:solidFill>
                  <a:srgbClr val="E5A20D"/>
                </a:solidFill>
              </a:rPr>
              <a:t> ЯСТРЕБОВА О. А. ВОСПИТАТЕЛЬ, МДОУ ДЕТСКИЙ САД П. ОКТЯБРЬСКИЙ:</a:t>
            </a:r>
          </a:p>
          <a:p>
            <a:pPr>
              <a:lnSpc>
                <a:spcPts val="1000"/>
              </a:lnSpc>
              <a:buFont typeface="Wingdings" pitchFamily="2" charset="2"/>
              <a:buChar char="§"/>
            </a:pPr>
            <a:r>
              <a:rPr lang="ru-RU" sz="900" dirty="0"/>
              <a:t>Федеральный конкурс  «Проект программы организации игровой деятельности детей старшего дошкольного возраста» - победитель</a:t>
            </a:r>
          </a:p>
          <a:p>
            <a:pPr>
              <a:lnSpc>
                <a:spcPts val="1000"/>
              </a:lnSpc>
              <a:buFont typeface="Wingdings" pitchFamily="2" charset="2"/>
              <a:buChar char="§"/>
            </a:pPr>
            <a:r>
              <a:rPr lang="ru-RU" sz="900" dirty="0"/>
              <a:t>Всероссийская викторина «Разработка основной общеобразовательной программы ДО в соответствии с ФГОС» - диплом лауреата 1 степени</a:t>
            </a:r>
          </a:p>
          <a:p>
            <a:pPr>
              <a:lnSpc>
                <a:spcPts val="1000"/>
              </a:lnSpc>
              <a:buFont typeface="Wingdings" pitchFamily="2" charset="2"/>
              <a:buChar char="§"/>
            </a:pPr>
            <a:r>
              <a:rPr lang="ru-RU" sz="900" dirty="0"/>
              <a:t>Лаборатория  Сельской школы (организатор ГАУ ДПО ЯО «Институт развития образования)</a:t>
            </a:r>
          </a:p>
          <a:p>
            <a:pPr>
              <a:lnSpc>
                <a:spcPts val="1000"/>
              </a:lnSpc>
            </a:pPr>
            <a:r>
              <a:rPr lang="ru-RU" sz="900" dirty="0"/>
              <a:t> </a:t>
            </a:r>
            <a:r>
              <a:rPr lang="ru-RU" sz="900" dirty="0">
                <a:solidFill>
                  <a:srgbClr val="E5A20D"/>
                </a:solidFill>
              </a:rPr>
              <a:t>ИВАНОВА Т. Б. ПЕДАГОГ, МУ ДО ЦТР «ГОРОД - МАСТЕРОВ»:</a:t>
            </a:r>
          </a:p>
          <a:p>
            <a:pPr>
              <a:lnSpc>
                <a:spcPts val="1000"/>
              </a:lnSpc>
              <a:buFont typeface="Wingdings" pitchFamily="2" charset="2"/>
              <a:buChar char="§"/>
            </a:pPr>
            <a:r>
              <a:rPr lang="ru-RU" sz="900" dirty="0"/>
              <a:t>Соисполнитель РИП по теме «Инклюзивное образование детей с СДВГ в условиях преемственности дошкольного, начального и дополнительного образования»</a:t>
            </a:r>
          </a:p>
          <a:p>
            <a:pPr>
              <a:lnSpc>
                <a:spcPts val="1000"/>
              </a:lnSpc>
            </a:pPr>
            <a:r>
              <a:rPr lang="ru-RU" sz="900" dirty="0">
                <a:solidFill>
                  <a:srgbClr val="E5A20D"/>
                </a:solidFill>
              </a:rPr>
              <a:t>КУЗНЕЦОВА Н.Н. ПЕДАГОГ-ПСИХОЛОГ, МДОУ ДЕР. ДЮДЬКОВО:</a:t>
            </a:r>
          </a:p>
          <a:p>
            <a:pPr>
              <a:lnSpc>
                <a:spcPts val="1000"/>
              </a:lnSpc>
              <a:buFont typeface="Wingdings" pitchFamily="2" charset="2"/>
              <a:buChar char="§"/>
            </a:pPr>
            <a:r>
              <a:rPr lang="ru-RU" sz="900" dirty="0"/>
              <a:t>Муниципальный фестиваль педагогических талантов «Новая звезда» - диплом 3 степени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90716" y="180231"/>
            <a:ext cx="5040000" cy="3456384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 lIns="91424" tIns="45712" rIns="91424" bIns="45712">
            <a:noAutofit/>
          </a:bodyPr>
          <a:lstStyle/>
          <a:p>
            <a:r>
              <a:rPr lang="ru-RU" sz="1300" dirty="0">
                <a:solidFill>
                  <a:srgbClr val="911C62"/>
                </a:solidFill>
              </a:rPr>
              <a:t>УГЛИЧСКИЙ МР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МИП по теме: «Реализация ФГОС дошкольного образования на основе использования учебно-методического комплекса (УМК) «</a:t>
            </a:r>
            <a:r>
              <a:rPr lang="ru-RU" sz="900" dirty="0" err="1"/>
              <a:t>Предшкола</a:t>
            </a:r>
            <a:r>
              <a:rPr lang="ru-RU" sz="900" dirty="0"/>
              <a:t> нового поколения» 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РИП по теме: «Система работы с детьми с особыми образовательными потребностями средствами УМК «Перспективная начальная школа» и «</a:t>
            </a:r>
            <a:r>
              <a:rPr lang="ru-RU" sz="900" dirty="0" err="1"/>
              <a:t>Предшкола</a:t>
            </a:r>
            <a:r>
              <a:rPr lang="ru-RU" sz="900" dirty="0"/>
              <a:t> нового поколения»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Базовая муниципальная площадка «Развитие и сопровождение детей 5-7 лет с признаками одарённости через дополнительное образование в рамках взаимодействия образовательных организаций (ДОУ, УДО и СОШ)</a:t>
            </a:r>
          </a:p>
          <a:p>
            <a:pPr>
              <a:buFont typeface="Wingdings" pitchFamily="2" charset="2"/>
              <a:buChar char="§"/>
            </a:pPr>
            <a:r>
              <a:rPr lang="x-none" sz="900"/>
              <a:t>Инновационная площадка «Создание условий для организации и развития волонтёрского движения школьников на уровне сетевого взаимодействия образовательных учреждений»</a:t>
            </a:r>
            <a:endParaRPr lang="ru-RU" sz="900" dirty="0"/>
          </a:p>
          <a:p>
            <a:pPr>
              <a:buFont typeface="Wingdings" pitchFamily="2" charset="2"/>
              <a:buChar char="§"/>
            </a:pPr>
            <a:r>
              <a:rPr lang="x-none" sz="900"/>
              <a:t>Инновационная площадка «Педагогический класс как способ формирования профессиональных компетенций обучающихся основного общего образования»</a:t>
            </a:r>
            <a:endParaRPr lang="ru-RU" sz="900" dirty="0"/>
          </a:p>
          <a:p>
            <a:pPr>
              <a:buFont typeface="Wingdings" pitchFamily="2" charset="2"/>
              <a:buChar char="§"/>
            </a:pPr>
            <a:r>
              <a:rPr lang="x-none" sz="900"/>
              <a:t>Муниципальная площадка «Создание модели организация внеурочной деятельности для детей с ОВЗ в основной школе в рамках реализации адаптированной ООП».</a:t>
            </a:r>
            <a:endParaRPr lang="ru-RU" sz="900" dirty="0"/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МИП «Организация взаимодействия ДОУ, школы и родителей для обеспечения преемственности в условиях реализации ФГОС (Новые механизмы и содержание)»</a:t>
            </a:r>
          </a:p>
          <a:p>
            <a:r>
              <a:rPr lang="ru-RU" sz="900" dirty="0">
                <a:solidFill>
                  <a:srgbClr val="E5A20D"/>
                </a:solidFill>
              </a:rPr>
              <a:t>АВТОНОМОВА О.В. ПЕДАГОГ-ПСИХОЛОГ МУ ЦЕНТР «Гармония»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Дипломант муниципального конкурса «Педагог-профессионал»</a:t>
            </a:r>
          </a:p>
          <a:p>
            <a:r>
              <a:rPr lang="ru-RU" sz="900" dirty="0">
                <a:solidFill>
                  <a:srgbClr val="E5A20D"/>
                </a:solidFill>
              </a:rPr>
              <a:t>КОЖОХИНА Л.В.  ПЕДАГОГ-ПСИХОЛОГ </a:t>
            </a:r>
            <a:endParaRPr lang="ru-RU" sz="9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Победитель муниципального конкурса «Педагог-профессионал- 2017»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Участник межрегиональной выставки-конкурса научно-методических материалов «Психологические ресурсы образования»; регионального конкурса на лучшую образовательную программу дошкольной образовательной  организации «Дорога к современному дошкольному образованию»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010" y="476669"/>
            <a:ext cx="3621002" cy="800203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УЧАСТИЕ В ПРОГРАММАХ,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ПРОЕКТАХ</a:t>
            </a:r>
            <a:r>
              <a:rPr lang="ru-RU" dirty="0">
                <a:solidFill>
                  <a:schemeClr val="bg1"/>
                </a:solidFill>
              </a:rPr>
              <a:t>, КОНКУРСАХ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42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5558" y="5796855"/>
            <a:ext cx="5184574" cy="1538867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 lIns="91424" tIns="45712" rIns="91424" bIns="45712">
            <a:spAutoFit/>
          </a:bodyPr>
          <a:lstStyle/>
          <a:p>
            <a:r>
              <a:rPr lang="ru-RU" sz="1300" dirty="0">
                <a:solidFill>
                  <a:srgbClr val="911C62"/>
                </a:solidFill>
              </a:rPr>
              <a:t>ПОШЕХОНСКИЙ МР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900" dirty="0">
                <a:solidFill>
                  <a:srgbClr val="E5A20D"/>
                </a:solidFill>
              </a:rPr>
              <a:t>МБОУ ПОКРОВ-РОГУЛЬСКАЯ СШ: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Базовая площадка ГАУ ДПО ЯО «Институт развития образования» по направлению «Школы, работающие в сложных социальных контекстах»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ИП «Технология создания профессиональных обучающихся сообществ как средство повышения профессиональной компетентности педагогов в школах при переходе в эффективный режим работы на период 2017 – 2019гг».</a:t>
            </a:r>
          </a:p>
          <a:p>
            <a:r>
              <a:rPr lang="ru-RU" sz="900" dirty="0">
                <a:solidFill>
                  <a:srgbClr val="E5A20D"/>
                </a:solidFill>
              </a:rPr>
              <a:t>БОГОМОЛОВА Т. Б. ПЕДАГОГ-ПСИХОЛОГ, МБОУ ПОКРОВ-РОГУЛЬСКАЯ СШ: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Областная детская конференция «Открытие юных» (участник) 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Российская конференция школьников «Открытие» (2 место)</a:t>
            </a:r>
          </a:p>
        </p:txBody>
      </p:sp>
    </p:spTree>
    <p:extLst>
      <p:ext uri="{BB962C8B-B14F-4D97-AF65-F5344CB8AC3E}">
        <p14:creationId xmlns:p14="http://schemas.microsoft.com/office/powerpoint/2010/main" val="2470883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8" y="715713"/>
            <a:ext cx="327396" cy="321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4"/>
            <a:ext cx="3744656" cy="11294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060" y="449213"/>
            <a:ext cx="3621002" cy="800203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УЧАСТИЕ В ПРОГРАММАХ,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ПРОЕКТАХ</a:t>
            </a:r>
            <a:r>
              <a:rPr lang="ru-RU" dirty="0">
                <a:solidFill>
                  <a:schemeClr val="bg1"/>
                </a:solidFill>
              </a:rPr>
              <a:t>, КОНКУРСАХ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43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4132" y="1620391"/>
            <a:ext cx="5328592" cy="5544600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 lIns="91424" tIns="45712" rIns="91424" bIns="45712">
            <a:noAutofit/>
          </a:bodyPr>
          <a:lstStyle/>
          <a:p>
            <a:r>
              <a:rPr lang="ru-RU" sz="1300" dirty="0">
                <a:solidFill>
                  <a:srgbClr val="911C62"/>
                </a:solidFill>
              </a:rPr>
              <a:t>ТУТАЕВСКИЙ МР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РИП «Профессиональная культура оценочной деятельности современного педагога» 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МИП «Разработка и внедрение внутрифирменной системы повышения профессиональной подготовки педагогических работников»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МИП «Воспитываем личность»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РИП по апробации и внедрению профессионального стандарта «Педагог-психолог»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РИП Проект «</a:t>
            </a:r>
            <a:r>
              <a:rPr lang="ru-RU" sz="900" dirty="0" err="1"/>
              <a:t>Тьюторское</a:t>
            </a:r>
            <a:r>
              <a:rPr lang="ru-RU" sz="900" dirty="0"/>
              <a:t> сопровождение профессионального развития учителя начальной школы как способ реализации непрерывного дополнительного профессионального образования педагогов»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МИП «Профессиональная ориентация в школе как средство социализации и успешности учащихся </a:t>
            </a:r>
            <a:r>
              <a:rPr lang="ru-RU" sz="900" dirty="0" err="1"/>
              <a:t>Тутаевского</a:t>
            </a:r>
            <a:r>
              <a:rPr lang="ru-RU" sz="900" dirty="0"/>
              <a:t> МР»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Федеральная инновационная площадка по реализации проекта «Механизмы внедрения системно-</a:t>
            </a:r>
            <a:r>
              <a:rPr lang="ru-RU" sz="900" dirty="0" err="1"/>
              <a:t>деятельностного</a:t>
            </a:r>
            <a:r>
              <a:rPr lang="ru-RU" sz="900" dirty="0"/>
              <a:t> подхода с позиций непрерывности образования (ДО – НОО – ООО)»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МИП Программа общественной экспертизы качества деятельности образовательной организации по направлению «Детский сад – территория здоровья» 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МИП «Территория ДОУ как образовательный ресурс»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СП «Развитие базовой способности воображения у детей старшего дошкольного возраста»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Муниципальный проект «Общественная экспертиза качества деятельности образовательных организаций»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РИП «Развитие служб медиации в образовательных организациях Ярославской области» (ГОАУ ЯО «Институт развития образования»)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Проект «Секреты успешных родителей (семейное наследие, компетентность, совместный досуг)» (Региональная ассоциация психологов-консультантов; </a:t>
            </a:r>
            <a:r>
              <a:rPr lang="ru-RU" sz="900" dirty="0" err="1"/>
              <a:t>ЯрГУ</a:t>
            </a:r>
            <a:r>
              <a:rPr lang="ru-RU" sz="900" dirty="0"/>
              <a:t> им. П.Г. Демидова)</a:t>
            </a:r>
            <a:r>
              <a:rPr lang="ru-RU" sz="900" b="1" dirty="0"/>
              <a:t> </a:t>
            </a:r>
          </a:p>
          <a:p>
            <a:r>
              <a:rPr lang="ru-RU" sz="900" dirty="0"/>
              <a:t>УЧАСТИЕ В КОНКУРСАХ</a:t>
            </a:r>
            <a:r>
              <a:rPr lang="ru-RU" sz="900" dirty="0" smtClean="0"/>
              <a:t>:</a:t>
            </a:r>
          </a:p>
          <a:p>
            <a:r>
              <a:rPr lang="ru-RU" sz="900" dirty="0" smtClean="0">
                <a:solidFill>
                  <a:srgbClr val="F5C14B"/>
                </a:solidFill>
              </a:rPr>
              <a:t>ТРУСОВА Е. Е. , ПЕДАГОГ- ПСИХОЛОГ ЕМИШЕВСКАЯ ОШ Г. ТУТАЕВ.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 smtClean="0"/>
              <a:t>Региональный </a:t>
            </a:r>
            <a:r>
              <a:rPr lang="ru-RU" sz="900" dirty="0"/>
              <a:t>конкурс разработок (занятий) уроков «Семья в моей жизни и творчестве» (</a:t>
            </a:r>
            <a:r>
              <a:rPr lang="ru-RU" sz="900" dirty="0" smtClean="0"/>
              <a:t>участник)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 smtClean="0"/>
              <a:t>Муниципальный </a:t>
            </a:r>
            <a:r>
              <a:rPr lang="ru-RU" sz="900" dirty="0"/>
              <a:t>конкурс «Панорама открытых уроков» (участник)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Всероссийский конкурс «Безопасная дорога детям» (участник</a:t>
            </a:r>
            <a:r>
              <a:rPr lang="ru-RU" sz="900" dirty="0" smtClean="0"/>
              <a:t>)</a:t>
            </a:r>
          </a:p>
          <a:p>
            <a:r>
              <a:rPr lang="ru-RU" sz="900" dirty="0" smtClean="0">
                <a:solidFill>
                  <a:srgbClr val="F5C14B"/>
                </a:solidFill>
              </a:rPr>
              <a:t>ГУСЕВА И. М. МДОУ №3 Г.ТУТАЕВ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 smtClean="0"/>
              <a:t>Участник </a:t>
            </a:r>
            <a:r>
              <a:rPr lang="ru-RU" sz="900" dirty="0"/>
              <a:t>семейного конкурса «Давайте поиграем» в рамках регионального проекта «Секреты успешных родителей»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Участник областного фестиваля детских служб примирения</a:t>
            </a:r>
            <a:r>
              <a:rPr lang="ru-RU" sz="900" dirty="0" smtClean="0"/>
              <a:t>.</a:t>
            </a:r>
          </a:p>
          <a:p>
            <a:r>
              <a:rPr lang="ru-RU" sz="900" dirty="0" smtClean="0">
                <a:solidFill>
                  <a:srgbClr val="F5C14B"/>
                </a:solidFill>
              </a:rPr>
              <a:t>ПАРФИРОВА А. А.  МДОУ №4 Г.ТУТАЕВ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 smtClean="0"/>
              <a:t>Участник </a:t>
            </a:r>
            <a:r>
              <a:rPr lang="ru-RU" sz="900" dirty="0"/>
              <a:t>регионального этапа в Ростове Великом международной Ярмарки социально-педагогических инноваций.</a:t>
            </a:r>
          </a:p>
          <a:p>
            <a:r>
              <a:rPr lang="ru-RU" sz="900" dirty="0" smtClean="0">
                <a:solidFill>
                  <a:srgbClr val="F5C14B"/>
                </a:solidFill>
              </a:rPr>
              <a:t>ЯРУЛИНА Е. Н. МДОУ №5 Г.ТУТАЕВ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 smtClean="0"/>
              <a:t> </a:t>
            </a:r>
            <a:r>
              <a:rPr lang="ru-RU" sz="900" dirty="0"/>
              <a:t>Муниципальный конкурс профессионального мастерства «Панорама открытых уроков и занятий» - участник</a:t>
            </a:r>
            <a:r>
              <a:rPr lang="ru-RU" sz="900" dirty="0" smtClean="0"/>
              <a:t>.</a:t>
            </a:r>
          </a:p>
          <a:p>
            <a:r>
              <a:rPr lang="ru-RU" sz="900" dirty="0" smtClean="0">
                <a:solidFill>
                  <a:srgbClr val="F5C14B"/>
                </a:solidFill>
              </a:rPr>
              <a:t>САБАКАНОВА А. С. МДОУ №11 Г.ТУТАЕВ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 smtClean="0"/>
              <a:t>Конкурс </a:t>
            </a:r>
            <a:r>
              <a:rPr lang="ru-RU" sz="900" dirty="0"/>
              <a:t>– выставка методических материалов «Психологические ресурсы образования». Участник</a:t>
            </a:r>
          </a:p>
          <a:p>
            <a:endParaRPr lang="ru-RU" sz="900" dirty="0"/>
          </a:p>
          <a:p>
            <a:pPr lvl="0"/>
            <a:endParaRPr lang="ru-RU" sz="900" dirty="0"/>
          </a:p>
          <a:p>
            <a:pPr lvl="0"/>
            <a:endParaRPr lang="ru-RU" sz="900" dirty="0"/>
          </a:p>
          <a:p>
            <a:pPr lvl="0"/>
            <a:endParaRPr lang="ru-RU" sz="900" dirty="0"/>
          </a:p>
          <a:p>
            <a:pPr lvl="0"/>
            <a:endParaRPr lang="ru-RU" sz="900" dirty="0" smtClean="0"/>
          </a:p>
          <a:p>
            <a:pPr lvl="0"/>
            <a:endParaRPr lang="ru-RU" sz="900" dirty="0"/>
          </a:p>
          <a:p>
            <a:endParaRPr lang="ru-RU" sz="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37203" y="900311"/>
            <a:ext cx="4650057" cy="5976664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 lIns="91424" tIns="45712" rIns="91424" bIns="45712">
            <a:noAutofit/>
          </a:bodyPr>
          <a:lstStyle/>
          <a:p>
            <a:r>
              <a:rPr lang="ru-RU" sz="900" dirty="0" smtClean="0"/>
              <a:t>ПОБЕДИТЕЛИ</a:t>
            </a:r>
            <a:r>
              <a:rPr lang="ru-RU" sz="900" dirty="0"/>
              <a:t>, ПРИЗЕРЫ, ДИПЛОМАНТЫ</a:t>
            </a:r>
            <a:r>
              <a:rPr lang="ru-RU" sz="900" dirty="0" smtClean="0"/>
              <a:t>:</a:t>
            </a:r>
          </a:p>
          <a:p>
            <a:r>
              <a:rPr lang="ru-RU" sz="900" dirty="0" smtClean="0">
                <a:solidFill>
                  <a:srgbClr val="F5C14B"/>
                </a:solidFill>
              </a:rPr>
              <a:t>АРХИПОВА В.В., ПЕДАГОГ – ПСИХОЛОГ СОШ  №4 «ЦЕНТР  ОБРАЗОВАНИЯ»  Г.ТУТАЕВ</a:t>
            </a:r>
            <a:endParaRPr lang="ru-RU" sz="900" dirty="0"/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Муниципальный конкурс программ по организации работы с обучающимися по профилактике социально-негативных явлений (победитель)</a:t>
            </a:r>
          </a:p>
          <a:p>
            <a:r>
              <a:rPr lang="ru-RU" sz="900" dirty="0" smtClean="0">
                <a:solidFill>
                  <a:srgbClr val="F5C14B"/>
                </a:solidFill>
              </a:rPr>
              <a:t>ОВСЯНИКОВА А.В., ПЕДАГОГ- ПСИХОЛОГ ФОМИНСКАЯ СОШ П. ФОМИНСКОЕ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 smtClean="0"/>
              <a:t>Муниципальный </a:t>
            </a:r>
            <a:r>
              <a:rPr lang="ru-RU" sz="900" dirty="0"/>
              <a:t>конкурс на лучшую организацию работы по профилактике правонарушений несовершеннолетними в ОО ТМР – Призер (2 место).</a:t>
            </a:r>
          </a:p>
          <a:p>
            <a:r>
              <a:rPr lang="ru-RU" sz="900" dirty="0" smtClean="0">
                <a:solidFill>
                  <a:srgbClr val="F5C14B"/>
                </a:solidFill>
              </a:rPr>
              <a:t>УПАДЫШЕВА Ю.В. ПЕДАГОГ – ПСИХОЛОГ СОШ № 6 П. ФОМИНСКОЕ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 smtClean="0"/>
              <a:t>Международный </a:t>
            </a:r>
            <a:r>
              <a:rPr lang="ru-RU" sz="900" dirty="0"/>
              <a:t>конкурс (олимпиада) «</a:t>
            </a:r>
            <a:r>
              <a:rPr lang="ru-RU" sz="900" dirty="0" err="1"/>
              <a:t>Познайка</a:t>
            </a:r>
            <a:r>
              <a:rPr lang="ru-RU" sz="900" dirty="0"/>
              <a:t>» «Логика 1-4 класс»: (1, 2, 3 место).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Международный конкурс (олимпиада) «Безопасный интернет 1-11 класс»: (1, 2, 3 </a:t>
            </a:r>
            <a:r>
              <a:rPr lang="ru-RU" sz="900" dirty="0" smtClean="0"/>
              <a:t>место)</a:t>
            </a:r>
          </a:p>
          <a:p>
            <a:r>
              <a:rPr lang="ru-RU" sz="900" dirty="0" smtClean="0">
                <a:solidFill>
                  <a:srgbClr val="F5C14B"/>
                </a:solidFill>
              </a:rPr>
              <a:t>ГУСЕВА И. М. МДОУ №3 Г.ТУТАЕВ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 smtClean="0"/>
              <a:t>Победитель </a:t>
            </a:r>
            <a:r>
              <a:rPr lang="ru-RU" sz="900" dirty="0"/>
              <a:t>регионального этапа в Ростове Великом международной Ярмарки социально-педагогических инноваций.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Победитель международной Ярмарки социально-педагогических инноваций в г. Сарапуле.</a:t>
            </a:r>
          </a:p>
          <a:p>
            <a:r>
              <a:rPr lang="ru-RU" sz="900" dirty="0" smtClean="0">
                <a:solidFill>
                  <a:srgbClr val="F5C14B"/>
                </a:solidFill>
              </a:rPr>
              <a:t>ПАРФИРОВА А. А. МДОУ №4 Г.ТУТАЕВ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 smtClean="0"/>
              <a:t> </a:t>
            </a:r>
            <a:r>
              <a:rPr lang="ru-RU" sz="900" dirty="0"/>
              <a:t>Победитель (2 место) муниципального конкурса «Лучший педагог инклюзивного </a:t>
            </a:r>
            <a:r>
              <a:rPr lang="ru-RU" sz="900" dirty="0" smtClean="0"/>
              <a:t>образования»</a:t>
            </a:r>
          </a:p>
          <a:p>
            <a:r>
              <a:rPr lang="ru-RU" sz="900" dirty="0" smtClean="0">
                <a:solidFill>
                  <a:srgbClr val="F5C14B"/>
                </a:solidFill>
              </a:rPr>
              <a:t>ЯРУЛИНА Е. Н. МДОУ №5 Г.ТУТАЕВ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 smtClean="0"/>
              <a:t>Дистанционный </a:t>
            </a:r>
            <a:r>
              <a:rPr lang="ru-RU" sz="900" dirty="0"/>
              <a:t>конкурс международного уровня «Лучшая методическая разработка»- </a:t>
            </a:r>
            <a:r>
              <a:rPr lang="ru-RU" sz="900" dirty="0" smtClean="0"/>
              <a:t>призер.</a:t>
            </a:r>
            <a:endParaRPr lang="ru-RU" sz="900" dirty="0"/>
          </a:p>
          <a:p>
            <a:r>
              <a:rPr lang="ru-RU" sz="900" dirty="0" smtClean="0">
                <a:solidFill>
                  <a:srgbClr val="F5C14B"/>
                </a:solidFill>
              </a:rPr>
              <a:t>ДОМОЖИЛОВА Т. Ю. МДОУ №8 Г.ТУТАЕВ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 smtClean="0"/>
              <a:t>Всероссийский </a:t>
            </a:r>
            <a:r>
              <a:rPr lang="ru-RU" sz="900" dirty="0"/>
              <a:t>конкурс «Психология и педагогика» (диплом 2 степени)</a:t>
            </a:r>
          </a:p>
          <a:p>
            <a:r>
              <a:rPr lang="ru-RU" sz="900" dirty="0" smtClean="0">
                <a:solidFill>
                  <a:srgbClr val="F5C14B"/>
                </a:solidFill>
              </a:rPr>
              <a:t>БАРАШКОВА А. В. МДОУ №12 Г.ТУТАЕВ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 smtClean="0"/>
              <a:t>Всероссийский </a:t>
            </a:r>
            <a:r>
              <a:rPr lang="ru-RU" sz="900" dirty="0"/>
              <a:t>интернет – конкурс для педагогов «Педагогический триумф» Диплом 1 степени в номинации «Лучший конспект методического материала»</a:t>
            </a:r>
          </a:p>
          <a:p>
            <a:r>
              <a:rPr lang="ru-RU" sz="900" dirty="0" smtClean="0">
                <a:solidFill>
                  <a:srgbClr val="F5C14B"/>
                </a:solidFill>
              </a:rPr>
              <a:t>СОЛОВЬЁВА М. В. МДОУ № 23 Г.ТУТАЕВ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 smtClean="0"/>
              <a:t>Всероссийский </a:t>
            </a:r>
            <a:r>
              <a:rPr lang="ru-RU" sz="900" dirty="0"/>
              <a:t>дистанционный конкурс «Достижения современного педагога». Номинация: «Методическая разработка программы». Тема работы: Программа психологического сопровождения родителей детей раннего дошкольного возраста «Растем вместе». (1 место).</a:t>
            </a:r>
          </a:p>
          <a:p>
            <a:r>
              <a:rPr lang="ru-RU" sz="900" dirty="0" smtClean="0">
                <a:solidFill>
                  <a:srgbClr val="F5C14B"/>
                </a:solidFill>
              </a:rPr>
              <a:t>АЛЕКСАНДРОВА О. Б. МДОУ №23 Г.ТУТАЕВ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 smtClean="0"/>
              <a:t>Муниципальная </a:t>
            </a:r>
            <a:r>
              <a:rPr lang="ru-RU" sz="900" dirty="0"/>
              <a:t>конференция «Актуальные проблемы и инновационные технологии в обеспечении качества образования», победитель</a:t>
            </a:r>
          </a:p>
          <a:p>
            <a:r>
              <a:rPr lang="ru-RU" sz="900" dirty="0" smtClean="0">
                <a:solidFill>
                  <a:srgbClr val="F5C14B"/>
                </a:solidFill>
              </a:rPr>
              <a:t>САБАКАНОВА А. С. МДОУ №11 Г.ТУТАЕВ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US" sz="900" dirty="0" smtClean="0"/>
              <a:t>I</a:t>
            </a:r>
            <a:r>
              <a:rPr lang="ru-RU" sz="900" dirty="0" smtClean="0"/>
              <a:t> Всероссийский конкурс </a:t>
            </a:r>
            <a:r>
              <a:rPr lang="ru-RU" sz="900" dirty="0"/>
              <a:t>конспектов непосредственно-образовательной деятельности «Организованная образовательная деятельность в ДОУ», конкурсная работа «Город Дружбы». Призер – (3 место).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900" dirty="0"/>
              <a:t>Международная Ярмарка социально-педагогических инноваций, Межрегиональный этап в Ростове Великом. Победитель (коллектив авторов)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900" dirty="0"/>
              <a:t>XVI</a:t>
            </a:r>
            <a:r>
              <a:rPr lang="ru-RU" sz="900" dirty="0"/>
              <a:t> Международная Ярмарка социально-педагогических инноваций в г. Сарапул. Победитель (коллектив авторов)</a:t>
            </a:r>
          </a:p>
          <a:p>
            <a:pPr lvl="0"/>
            <a:endParaRPr lang="ru-RU" sz="900" dirty="0"/>
          </a:p>
          <a:p>
            <a:endParaRPr lang="ru-RU" sz="9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899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8" y="715713"/>
            <a:ext cx="327396" cy="321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4"/>
            <a:ext cx="3744656" cy="11294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54612" y="324247"/>
            <a:ext cx="5914561" cy="6984776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 lIns="91424" tIns="45712" rIns="91424" bIns="45712">
            <a:noAutofit/>
          </a:bodyPr>
          <a:lstStyle/>
          <a:p>
            <a:r>
              <a:rPr lang="ru-RU" sz="1300" dirty="0">
                <a:solidFill>
                  <a:srgbClr val="911C62"/>
                </a:solidFill>
              </a:rPr>
              <a:t>ЯРОСЛАВСКИЙ МР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ru-RU" sz="900" dirty="0">
                <a:solidFill>
                  <a:srgbClr val="E5A20D"/>
                </a:solidFill>
              </a:rPr>
              <a:t>МОУ КУЗНЕЧИХИНСКАЯ СШ: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Инновационная площадка муниципального уровня «Создание модели комплексного сопровождения детей с ОВЗ в условиях реализации ФГОС в образовательной учреждении»</a:t>
            </a:r>
          </a:p>
          <a:p>
            <a:pPr lvl="0"/>
            <a:r>
              <a:rPr lang="ru-RU" sz="900" dirty="0">
                <a:solidFill>
                  <a:srgbClr val="E5A20D"/>
                </a:solidFill>
              </a:rPr>
              <a:t>МОУ СШ П.ЯРОСЛАВКА, МОУ ЛУЧИНСКАЯ СШ, МОУ ГРИГОРЬЕВСКАЯ СШ, МОУ САРАФОНОВСКАЯ СШ: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Проект регионального уровня «Разработка и внедрение региональной стратегии помощи школам, работающим в сложных социальных контекстах»</a:t>
            </a:r>
          </a:p>
          <a:p>
            <a:pPr lvl="0"/>
            <a:r>
              <a:rPr lang="ru-RU" sz="900" dirty="0">
                <a:solidFill>
                  <a:srgbClr val="E5A20D"/>
                </a:solidFill>
              </a:rPr>
              <a:t>МОУ СШ П. ЯРОСЛАВКА, МОУ ГЛЕБОВСКАЯ ОШ: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Инновационный проект регионального уровня «Развитие служб медиации в образовательных организациях Ярославской области»</a:t>
            </a:r>
          </a:p>
          <a:p>
            <a:pPr lvl="0"/>
            <a:r>
              <a:rPr lang="ru-RU" sz="900" dirty="0">
                <a:solidFill>
                  <a:srgbClr val="E5A20D"/>
                </a:solidFill>
              </a:rPr>
              <a:t>МОУ ГЛЕБОВСКАЯ ОШ: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Базовая площадка ГАУ ДПО ЯО «Институт развития образования» по теме «Инклюзивное образование для детей с умственной отсталостью в условиях сельской школы»</a:t>
            </a:r>
          </a:p>
          <a:p>
            <a:pPr lvl="0"/>
            <a:r>
              <a:rPr lang="ru-RU" sz="900" dirty="0">
                <a:solidFill>
                  <a:srgbClr val="E5A20D"/>
                </a:solidFill>
              </a:rPr>
              <a:t>МДОУ №5 «ГНЕЗДЫШКО»: 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Муниципальная стажерская площадка «Развитие и поддержка кадрового потенциала в ДОУ в условиях внедрения и реализации ФГОС» </a:t>
            </a:r>
          </a:p>
          <a:p>
            <a:pPr lvl="0"/>
            <a:r>
              <a:rPr lang="ru-RU" sz="900" dirty="0">
                <a:solidFill>
                  <a:srgbClr val="E5A20D"/>
                </a:solidFill>
              </a:rPr>
              <a:t>МДОУ №16 «ЯГОДКА»: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РИП по теме «Разработка и внедрение модели организации инклюзивного образования детей с ОВЗ в рамках реализации ФГОС ДО»  (соисполнитель )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Муниципальная стажерская площадка «Инклюзивное образование в ДОУ»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Базовая площадка ГАО ДПО «Институт развития образования» по теме: «Разработка и реализация адаптированных образовательных программ как основы получения качественного образования детьми с ОВЗ»</a:t>
            </a:r>
          </a:p>
          <a:p>
            <a:pPr lvl="0"/>
            <a:r>
              <a:rPr lang="ru-RU" sz="900" dirty="0">
                <a:solidFill>
                  <a:srgbClr val="E5A20D"/>
                </a:solidFill>
              </a:rPr>
              <a:t>МДОУ № 42 «РОДНИЧОК»: 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МИП «Развитие технического творчества детей старшего дошкольного возраста на основе LEGO-конструирования с применением элементов робототехники» 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Федеральная инновационная площадка  ФГБНУ «Институт изучения детства, семьи и воспитания Российской академии образования» «Индивидуализация подготовки специалиста по направлению «Дошкольное образование» на основе сетевого взаимодействия»</a:t>
            </a:r>
          </a:p>
          <a:p>
            <a:pPr lvl="0"/>
            <a:r>
              <a:rPr lang="ru-RU" sz="900" dirty="0">
                <a:solidFill>
                  <a:srgbClr val="E5A20D"/>
                </a:solidFill>
              </a:rPr>
              <a:t>ПИСАРЕК М. А. ПЕДАГОГ-ПСИХОЛОГ, МОУ СШ П. ЯРОСЛАВКА: 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Муниципальный этап Всероссийского конкурса «Учитель года России-2018» (номинация «Педагогический дебют») (призер)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Межрегиональная  выставка-конкурс научно-методических материалов «Психологические ресурсы образования» (участник) </a:t>
            </a:r>
          </a:p>
          <a:p>
            <a:pPr lvl="0"/>
            <a:r>
              <a:rPr lang="ru-RU" sz="900" dirty="0">
                <a:solidFill>
                  <a:srgbClr val="E5A20D"/>
                </a:solidFill>
              </a:rPr>
              <a:t>ВОЕВОДИНА  И. А. ПЕДАГОГ-ПСИХОЛОГ, МДОУ №42: 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Международный конкурс научно-исследовательских работ педагогических работников "Педагогическая лаборатория Совушки« (диплом </a:t>
            </a:r>
            <a:r>
              <a:rPr lang="en-US" sz="900" dirty="0"/>
              <a:t>I</a:t>
            </a:r>
            <a:r>
              <a:rPr lang="ru-RU" sz="900" dirty="0"/>
              <a:t> степени)</a:t>
            </a:r>
          </a:p>
          <a:p>
            <a:pPr lvl="0"/>
            <a:r>
              <a:rPr lang="ru-RU" sz="900" dirty="0">
                <a:solidFill>
                  <a:srgbClr val="E5A20D"/>
                </a:solidFill>
              </a:rPr>
              <a:t>МЕЛЬНИКОВА Н. Н. ПЕДАГОГ-ПСИХОЛОГ, МОУ ГРИГОРЬЕВСКАЯ СШ: </a:t>
            </a:r>
          </a:p>
          <a:p>
            <a:r>
              <a:rPr lang="ru-RU" sz="900" dirty="0"/>
              <a:t>Межрегиональная  выставка-конкурс научно-методических материалов «Психологические ресурсы образования» (участник) </a:t>
            </a:r>
          </a:p>
          <a:p>
            <a:pPr lvl="0"/>
            <a:r>
              <a:rPr lang="ru-RU" sz="900" dirty="0">
                <a:solidFill>
                  <a:srgbClr val="FFC000"/>
                </a:solidFill>
              </a:rPr>
              <a:t>СМИРНОВА А. М. ПЕДАГОГ-ПСИХОЛОГ, МОУ ГЛЕБОВСКАЯ ОШ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Фестиваль детских служб медиации (примирения) Ярославской области (на базе ГАУ ДПО ЯО «Институт развития образования») (участник)</a:t>
            </a:r>
          </a:p>
          <a:p>
            <a:pPr lvl="0"/>
            <a:r>
              <a:rPr lang="ru-RU" sz="900" dirty="0">
                <a:solidFill>
                  <a:srgbClr val="FFC000"/>
                </a:solidFill>
              </a:rPr>
              <a:t>ЮДИНА Т. Н. ПЕДАГОГ-ПСИХОЛОГ, МОУ КАРАБИХСКАЯ ОШ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en-US" sz="900" dirty="0"/>
              <a:t>VI</a:t>
            </a:r>
            <a:r>
              <a:rPr lang="ru-RU" sz="900" dirty="0"/>
              <a:t> районная конференция проектно-исследовательских работ обучающихся 1-4 классов «УМКА» (участник)</a:t>
            </a:r>
          </a:p>
          <a:p>
            <a:pPr lvl="0"/>
            <a:r>
              <a:rPr lang="ru-RU" sz="900" dirty="0">
                <a:solidFill>
                  <a:srgbClr val="FFC000"/>
                </a:solidFill>
              </a:rPr>
              <a:t>РАЗУМОВА Ю. Н. ПЕДАГОГ-ПСИХОЛОГ, МДОУ №5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Всероссийская олимпиада «ФГОС ПРОВЕРКА» - Блиц-олимпиада «Психолого-педагогические условия развития, воспитания и обучения детей дошкольного и школьного возраста» (1 место)</a:t>
            </a:r>
          </a:p>
          <a:p>
            <a:pPr lvl="0"/>
            <a:r>
              <a:rPr lang="ru-RU" sz="900" dirty="0">
                <a:solidFill>
                  <a:srgbClr val="FFC000"/>
                </a:solidFill>
              </a:rPr>
              <a:t>НИКИТИНА А. В. ПЕДАГОГ-ПСИХОЛОГ, МДОУ №36 </a:t>
            </a:r>
          </a:p>
          <a:p>
            <a:pPr marL="171420" indent="-171420">
              <a:buFont typeface="Wingdings" pitchFamily="2" charset="2"/>
              <a:buChar char="§"/>
            </a:pPr>
            <a:r>
              <a:rPr lang="ru-RU" sz="900" dirty="0"/>
              <a:t>Конкурс ЯМР «Интервью с профессионалом» (участник)</a:t>
            </a:r>
          </a:p>
          <a:p>
            <a:pPr>
              <a:buFont typeface="Wingdings" pitchFamily="2" charset="2"/>
              <a:buChar char="§"/>
            </a:pPr>
            <a:endParaRPr lang="ru-RU" sz="9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585" y="449213"/>
            <a:ext cx="3621002" cy="800203"/>
          </a:xfrm>
          <a:prstGeom prst="rect">
            <a:avLst/>
          </a:prstGeom>
          <a:noFill/>
          <a:ln>
            <a:noFill/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УЧАСТИЕ В ПРОГРАММАХ,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ПРОЕКТАХ</a:t>
            </a:r>
            <a:r>
              <a:rPr lang="ru-RU" dirty="0">
                <a:solidFill>
                  <a:schemeClr val="bg1"/>
                </a:solidFill>
              </a:rPr>
              <a:t>, КОНКУРСАХ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44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4132" y="1692399"/>
            <a:ext cx="4176464" cy="5256584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 lIns="91424" tIns="45712" rIns="91424" bIns="45712">
            <a:noAutofit/>
          </a:bodyPr>
          <a:lstStyle/>
          <a:p>
            <a:r>
              <a:rPr lang="ru-RU" sz="1300" dirty="0">
                <a:solidFill>
                  <a:srgbClr val="911C62"/>
                </a:solidFill>
              </a:rPr>
              <a:t>ПЕРЕСЛАВЛЬ-ЗАЛЕССКИЙ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900" dirty="0">
                <a:solidFill>
                  <a:srgbClr val="E5A20D"/>
                </a:solidFill>
              </a:rPr>
              <a:t>МДОУ ДЕТСКИЙ САД «БЕРЕЗКА»: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900" dirty="0"/>
              <a:t>Проект «Механизмы внедрения системно-</a:t>
            </a:r>
            <a:r>
              <a:rPr lang="ru-RU" sz="900" dirty="0" err="1"/>
              <a:t>деятельностного</a:t>
            </a:r>
            <a:r>
              <a:rPr lang="ru-RU" sz="900" dirty="0"/>
              <a:t>  подхода с позиции непрерывности образования (ДО-НОО-ООО.)» ФИП – </a:t>
            </a:r>
            <a:r>
              <a:rPr lang="ru-RU" sz="900" dirty="0" smtClean="0"/>
              <a:t>ДОУ ДПО «Институт системно-</a:t>
            </a:r>
            <a:r>
              <a:rPr lang="ru-RU" sz="900" dirty="0" err="1" smtClean="0"/>
              <a:t>деятельностной</a:t>
            </a:r>
            <a:r>
              <a:rPr lang="ru-RU" sz="900" dirty="0" smtClean="0"/>
              <a:t> </a:t>
            </a:r>
            <a:r>
              <a:rPr lang="ru-RU" sz="900" dirty="0"/>
              <a:t>педагогики» (соисполнитель проекта )</a:t>
            </a:r>
          </a:p>
          <a:p>
            <a:pPr lvl="0"/>
            <a:r>
              <a:rPr lang="ru-RU" sz="900" dirty="0">
                <a:solidFill>
                  <a:srgbClr val="E5A20D"/>
                </a:solidFill>
              </a:rPr>
              <a:t>МДОУ ДЕТСКИЙ САД  «РОДНИЧОК» :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РЦ «Интерактивные средства  обучения в дошкольном образовании» на муниципальном и региональном уровне</a:t>
            </a:r>
          </a:p>
          <a:p>
            <a:pPr lvl="0"/>
            <a:r>
              <a:rPr lang="ru-RU" sz="900" dirty="0">
                <a:solidFill>
                  <a:srgbClr val="E5A20D"/>
                </a:solidFill>
              </a:rPr>
              <a:t>МОУ ОШ № 3: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РИП «Школы, работающие в сложных социальных контекстах»</a:t>
            </a:r>
          </a:p>
          <a:p>
            <a:pPr lvl="0"/>
            <a:r>
              <a:rPr lang="ru-RU" sz="900" dirty="0">
                <a:solidFill>
                  <a:srgbClr val="E5A20D"/>
                </a:solidFill>
              </a:rPr>
              <a:t>МОУ СШ № 4:</a:t>
            </a:r>
          </a:p>
          <a:p>
            <a:pPr marL="0" lvl="1">
              <a:buFont typeface="Wingdings" pitchFamily="2" charset="2"/>
              <a:buChar char="§"/>
            </a:pPr>
            <a:r>
              <a:rPr lang="ru-RU" sz="900" dirty="0"/>
              <a:t>Расширенное заседание антинаркотической комиссии по г. Переславлю-Залесскому </a:t>
            </a:r>
          </a:p>
          <a:p>
            <a:pPr marL="0" lvl="1">
              <a:buFont typeface="Wingdings" pitchFamily="2" charset="2"/>
              <a:buChar char="§"/>
            </a:pPr>
            <a:r>
              <a:rPr lang="ru-RU" sz="900" dirty="0"/>
              <a:t>Межрегиональная конференция «Психологические ресурсы образования: разнообразие, возможности, выбор» </a:t>
            </a:r>
          </a:p>
          <a:p>
            <a:pPr marL="0" lvl="1">
              <a:buFont typeface="Wingdings" pitchFamily="2" charset="2"/>
              <a:buChar char="§"/>
            </a:pPr>
            <a:r>
              <a:rPr lang="ru-RU" sz="900" dirty="0"/>
              <a:t>Городской семинар «Создание условий для успешности ребенка с ОВЗ в инклюзивном образовательном пространстве» </a:t>
            </a:r>
          </a:p>
          <a:p>
            <a:pPr marL="0" lvl="1">
              <a:buFont typeface="Wingdings" pitchFamily="2" charset="2"/>
              <a:buChar char="§"/>
            </a:pPr>
            <a:r>
              <a:rPr lang="ru-RU" sz="900" dirty="0"/>
              <a:t>Семинар «Профилактика ВИЧ-инфекции. Эпидемия Ярославской области»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/>
              <a:t>Семинар «Работа по профориентации учащихся как условие становление успешной личности» </a:t>
            </a:r>
          </a:p>
          <a:p>
            <a:pPr lvl="0"/>
            <a:r>
              <a:rPr lang="ru-RU" sz="900" dirty="0">
                <a:solidFill>
                  <a:srgbClr val="E5A20D"/>
                </a:solidFill>
              </a:rPr>
              <a:t>МОУ «ГИМНАЗИЯ»: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ИП "Программа распространения педагогических практик реализации субъектно-ориентированного типа педагогического процесса в условиях реализации ФГОС" (соисполнитель реализации программы)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Межрегиональная конференция «Психологические ресурсы образования: разнообразие, возможности, выбор»</a:t>
            </a:r>
          </a:p>
          <a:p>
            <a:pPr lvl="0"/>
            <a:r>
              <a:rPr lang="ru-RU" sz="900" dirty="0">
                <a:solidFill>
                  <a:srgbClr val="E5A20D"/>
                </a:solidFill>
              </a:rPr>
              <a:t>МОУ СШ № 9: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РИП «Инновационные механизмы достижения образовательных результатов обучающихся с ОВЗ в условиях инклюзивного образования»</a:t>
            </a:r>
          </a:p>
          <a:p>
            <a:pPr lvl="0"/>
            <a:r>
              <a:rPr lang="ru-RU" sz="900" dirty="0">
                <a:solidFill>
                  <a:srgbClr val="E5A20D"/>
                </a:solidFill>
              </a:rPr>
              <a:t>ОЛИМПИАДЫ: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IX Международная олимпиада по психологии для 5-9 классов ЦРТ «Мега-Талант»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Всероссийская дистанционная педагогическая олимпиада от «Мир олимпиад» «Инклюзивное образование учащихся с ОВЗ в общеобразовательном учреждении в рамках ФГОС»</a:t>
            </a:r>
          </a:p>
          <a:p>
            <a:pPr lvl="0">
              <a:buFont typeface="Wingdings" pitchFamily="2" charset="2"/>
              <a:buChar char="§"/>
            </a:pPr>
            <a:r>
              <a:rPr lang="ru-RU" sz="900" dirty="0"/>
              <a:t>Всероссийская комплексная педагогическая олимпиада «Для педагога-психолога»</a:t>
            </a:r>
          </a:p>
        </p:txBody>
      </p:sp>
    </p:spTree>
    <p:extLst>
      <p:ext uri="{BB962C8B-B14F-4D97-AF65-F5344CB8AC3E}">
        <p14:creationId xmlns:p14="http://schemas.microsoft.com/office/powerpoint/2010/main" val="11290593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0" y="6660951"/>
            <a:ext cx="10675292" cy="0"/>
          </a:xfrm>
          <a:prstGeom prst="line">
            <a:avLst/>
          </a:prstGeom>
          <a:ln w="28575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Администратор\Desktop\справка\люд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105" y="5726808"/>
            <a:ext cx="519138" cy="4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60" y="2556874"/>
            <a:ext cx="494224" cy="484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439"/>
            <a:ext cx="9163124" cy="2016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62324" y="1949692"/>
            <a:ext cx="64087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ХАРАКТЕРИСТИКА ДЕЯТЕЛЬНОСТИ ППМС-ЦЕНТРОВ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188" y="2549855"/>
            <a:ext cx="1296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ЧАСТЬ </a:t>
            </a:r>
            <a:r>
              <a:rPr lang="ru-RU" sz="2400" dirty="0" smtClean="0">
                <a:solidFill>
                  <a:srgbClr val="FFC000"/>
                </a:solidFill>
              </a:rPr>
              <a:t>3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962324" y="2314299"/>
            <a:ext cx="0" cy="900000"/>
          </a:xfrm>
          <a:prstGeom prst="line">
            <a:avLst/>
          </a:prstGeom>
          <a:ln w="19050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7796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Рисунок 6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612" name="Рисунок 6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164" y="698004"/>
            <a:ext cx="3600400" cy="410802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ППМС-ЦЕНТРЫ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589704"/>
              </p:ext>
            </p:extLst>
          </p:nvPr>
        </p:nvGraphicFramePr>
        <p:xfrm>
          <a:off x="1674292" y="2196457"/>
          <a:ext cx="5584102" cy="3295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7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indent="0" algn="r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85096B"/>
                          </a:solidFill>
                        </a:rPr>
                        <a:t>ЯРОСЛАВЛЬ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85725" algn="l" fontAlgn="b">
                        <a:lnSpc>
                          <a:spcPct val="15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ГОУ ЯО «Центр помощи детям»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85725" algn="ctr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400" u="none" strike="noStrike" kern="1200" dirty="0">
                        <a:solidFill>
                          <a:srgbClr val="911C6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400" u="none" strike="noStrike" dirty="0">
                          <a:solidFill>
                            <a:srgbClr val="911C62"/>
                          </a:solidFill>
                          <a:effectLst/>
                        </a:rPr>
                        <a:t>6731</a:t>
                      </a:r>
                      <a:endParaRPr lang="ru-RU" sz="1400" b="0" i="0" u="none" strike="noStrike" dirty="0">
                        <a:solidFill>
                          <a:srgbClr val="911C6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85725" algn="l" fontAlgn="b">
                        <a:lnSpc>
                          <a:spcPct val="15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МУ Центр «Доверие»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85725" algn="ctr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400" u="none" strike="noStrike" kern="1200" dirty="0">
                        <a:solidFill>
                          <a:srgbClr val="911C6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400" u="none" strike="noStrike" dirty="0">
                          <a:solidFill>
                            <a:srgbClr val="911C62"/>
                          </a:solidFill>
                          <a:effectLst/>
                        </a:rPr>
                        <a:t>11885</a:t>
                      </a:r>
                      <a:endParaRPr lang="ru-RU" sz="1400" b="0" i="0" u="none" strike="noStrike" dirty="0">
                        <a:solidFill>
                          <a:srgbClr val="911C6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r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85725" algn="l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МУ Городской центр помощи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85725" algn="ctr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400" u="none" strike="noStrike" kern="1200" dirty="0">
                        <a:solidFill>
                          <a:srgbClr val="911C6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400" u="none" strike="noStrike" dirty="0">
                          <a:solidFill>
                            <a:srgbClr val="911C62"/>
                          </a:solidFill>
                          <a:effectLst/>
                        </a:rPr>
                        <a:t>9185</a:t>
                      </a:r>
                      <a:endParaRPr lang="ru-RU" sz="1400" b="0" i="0" u="none" strike="noStrike" dirty="0">
                        <a:solidFill>
                          <a:srgbClr val="911C6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85725" algn="l" fontAlgn="b">
                        <a:lnSpc>
                          <a:spcPct val="150000"/>
                        </a:lnSpc>
                      </a:pPr>
                      <a:r>
                        <a:rPr lang="ru-RU" sz="1100" u="none" strike="noStrike" dirty="0" smtClean="0">
                          <a:effectLst/>
                        </a:rPr>
                        <a:t>МУ Центр «Развитие»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85725" algn="ctr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400" u="none" strike="noStrike" kern="1200" dirty="0">
                        <a:solidFill>
                          <a:srgbClr val="911C6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400" u="none" strike="noStrike" dirty="0">
                          <a:solidFill>
                            <a:srgbClr val="911C62"/>
                          </a:solidFill>
                          <a:effectLst/>
                        </a:rPr>
                        <a:t>8003</a:t>
                      </a:r>
                      <a:endParaRPr lang="ru-RU" sz="1400" b="0" i="0" u="none" strike="noStrike" dirty="0">
                        <a:solidFill>
                          <a:srgbClr val="911C6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r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85096B"/>
                          </a:solidFill>
                        </a:rPr>
                        <a:t>ГАВРИЛОВ-ЯМ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87313">
                        <a:lnSpc>
                          <a:spcPts val="1000"/>
                        </a:lnSpc>
                      </a:pPr>
                      <a:r>
                        <a:rPr lang="ru-RU" sz="1100" dirty="0" smtClean="0"/>
                        <a:t>МУ ЦППМС</a:t>
                      </a:r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85725" algn="ctr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u="none" strike="noStrike" kern="1200" dirty="0">
                        <a:solidFill>
                          <a:srgbClr val="911C6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400" u="none" strike="noStrike" dirty="0">
                          <a:solidFill>
                            <a:srgbClr val="911C62"/>
                          </a:solidFill>
                          <a:effectLst/>
                        </a:rPr>
                        <a:t>1681</a:t>
                      </a:r>
                      <a:endParaRPr lang="ru-RU" sz="1400" b="0" i="0" u="none" strike="noStrike" dirty="0">
                        <a:solidFill>
                          <a:srgbClr val="911C6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r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85096B"/>
                          </a:solidFill>
                        </a:rPr>
                        <a:t>ПОШЕХОНЬЕ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87313">
                        <a:lnSpc>
                          <a:spcPts val="1000"/>
                        </a:lnSpc>
                      </a:pPr>
                      <a:r>
                        <a:rPr lang="ru-RU" sz="1100" dirty="0" smtClean="0"/>
                        <a:t>МБУ ЦППМСП «НАДЕЖДА»</a:t>
                      </a:r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85725" algn="ctr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u="none" strike="noStrike" kern="1200" dirty="0">
                        <a:solidFill>
                          <a:srgbClr val="911C6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400" u="none" strike="noStrike" dirty="0">
                          <a:solidFill>
                            <a:srgbClr val="911C62"/>
                          </a:solidFill>
                          <a:effectLst/>
                        </a:rPr>
                        <a:t>1890</a:t>
                      </a:r>
                      <a:endParaRPr lang="ru-RU" sz="1400" b="0" i="0" u="none" strike="noStrike" dirty="0">
                        <a:solidFill>
                          <a:srgbClr val="911C6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r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85096B"/>
                          </a:solidFill>
                        </a:rPr>
                        <a:t>РОСТОВ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87313">
                        <a:lnSpc>
                          <a:spcPts val="1000"/>
                        </a:lnSpc>
                      </a:pPr>
                      <a:r>
                        <a:rPr lang="ru-RU" sz="1100" dirty="0" smtClean="0"/>
                        <a:t>МУ Центр «Содействие»</a:t>
                      </a:r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85725" algn="ctr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400" u="none" strike="noStrike" kern="1200" dirty="0">
                        <a:solidFill>
                          <a:srgbClr val="911C6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400" u="none" strike="noStrike" dirty="0">
                          <a:solidFill>
                            <a:srgbClr val="911C62"/>
                          </a:solidFill>
                          <a:effectLst/>
                        </a:rPr>
                        <a:t>9057</a:t>
                      </a:r>
                      <a:endParaRPr lang="ru-RU" sz="1400" b="0" i="0" u="none" strike="noStrike" dirty="0">
                        <a:solidFill>
                          <a:srgbClr val="911C6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r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85096B"/>
                          </a:solidFill>
                        </a:rPr>
                        <a:t>РЫБИНСК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87313">
                        <a:lnSpc>
                          <a:spcPts val="1000"/>
                        </a:lnSpc>
                      </a:pPr>
                      <a:r>
                        <a:rPr lang="ru-RU" sz="1100" dirty="0" smtClean="0"/>
                        <a:t>МУ ППМС «Центр помощи детям»</a:t>
                      </a:r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85725" algn="ctr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400" u="none" strike="noStrike" kern="1200" dirty="0">
                        <a:solidFill>
                          <a:srgbClr val="911C6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400" u="none" strike="noStrike" dirty="0">
                          <a:solidFill>
                            <a:srgbClr val="911C62"/>
                          </a:solidFill>
                          <a:effectLst/>
                        </a:rPr>
                        <a:t>2259</a:t>
                      </a:r>
                      <a:endParaRPr lang="ru-RU" sz="1400" b="0" i="0" u="none" strike="noStrike" dirty="0">
                        <a:solidFill>
                          <a:srgbClr val="911C6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r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85096B"/>
                          </a:solidFill>
                        </a:rPr>
                        <a:t>ТУТАЕВ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87313">
                        <a:lnSpc>
                          <a:spcPts val="1000"/>
                        </a:lnSpc>
                      </a:pPr>
                      <a:r>
                        <a:rPr lang="ru-RU" sz="1100" dirty="0" smtClean="0"/>
                        <a:t>МУ Центр «Стимул»</a:t>
                      </a:r>
                      <a:endParaRPr lang="ru-RU" sz="11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85725" algn="ctr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400" u="none" strike="noStrike" kern="1200" dirty="0">
                        <a:solidFill>
                          <a:srgbClr val="911C6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400" u="none" strike="noStrike" dirty="0">
                          <a:solidFill>
                            <a:srgbClr val="911C62"/>
                          </a:solidFill>
                          <a:effectLst/>
                        </a:rPr>
                        <a:t>8808</a:t>
                      </a:r>
                      <a:endParaRPr lang="ru-RU" sz="1400" b="0" i="0" u="none" strike="noStrike" dirty="0">
                        <a:solidFill>
                          <a:srgbClr val="911C6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r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85096B"/>
                          </a:solidFill>
                        </a:rPr>
                        <a:t>УГЛИЧ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85725" algn="l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МУ Центр «Гармония»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85725" algn="ctr" defTabSz="1168237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400" u="none" strike="noStrike" kern="1200" dirty="0">
                        <a:solidFill>
                          <a:srgbClr val="911C6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400" u="none" strike="noStrike" dirty="0">
                          <a:solidFill>
                            <a:srgbClr val="911C62"/>
                          </a:solidFill>
                          <a:effectLst/>
                        </a:rPr>
                        <a:t>4733</a:t>
                      </a:r>
                      <a:endParaRPr lang="ru-RU" sz="1400" b="0" i="0" u="none" strike="noStrike" dirty="0">
                        <a:solidFill>
                          <a:srgbClr val="911C6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90747" y="1925379"/>
            <a:ext cx="912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КОЛИЧЕСТВО  УСЛУГ 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99746207"/>
              </p:ext>
            </p:extLst>
          </p:nvPr>
        </p:nvGraphicFramePr>
        <p:xfrm>
          <a:off x="7178601" y="2093089"/>
          <a:ext cx="2168025" cy="355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512094" y="2412479"/>
            <a:ext cx="0" cy="32403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337690" y="2484487"/>
            <a:ext cx="0" cy="32403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10596" y="715712"/>
            <a:ext cx="236276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1E9CB2"/>
                </a:solidFill>
              </a:rPr>
              <a:t>КАДРЫ И УСЛУГИ</a:t>
            </a:r>
            <a:endParaRPr lang="ru-RU" dirty="0">
              <a:solidFill>
                <a:srgbClr val="1E9CB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61573" y="5555847"/>
            <a:ext cx="900000" cy="461665"/>
          </a:xfrm>
          <a:prstGeom prst="rect">
            <a:avLst/>
          </a:prstGeom>
          <a:solidFill>
            <a:srgbClr val="385D8A"/>
          </a:solidFill>
        </p:spPr>
        <p:txBody>
          <a:bodyPr wrap="none"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64232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50593" y="5556948"/>
            <a:ext cx="756000" cy="461665"/>
          </a:xfrm>
          <a:prstGeom prst="rect">
            <a:avLst/>
          </a:prstGeom>
          <a:solidFill>
            <a:srgbClr val="1E9CB2"/>
          </a:solidFill>
        </p:spPr>
        <p:txBody>
          <a:bodyPr wrap="none"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87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564" y="8386704"/>
            <a:ext cx="8451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00" dirty="0" smtClean="0">
                <a:solidFill>
                  <a:srgbClr val="85096B"/>
                </a:solidFill>
              </a:rPr>
              <a:t>ЯРОСЛАВЛЬ</a:t>
            </a:r>
            <a:endParaRPr lang="ru-RU" sz="1000" dirty="0">
              <a:solidFill>
                <a:srgbClr val="85096B"/>
              </a:solidFill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6200000" flipH="1" flipV="1">
            <a:off x="175806" y="8465547"/>
            <a:ext cx="144000" cy="65792"/>
          </a:xfrm>
          <a:prstGeom prst="triangle">
            <a:avLst/>
          </a:prstGeom>
          <a:solidFill>
            <a:srgbClr val="850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90716" y="1786880"/>
            <a:ext cx="12961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КОЛИЧЕСТВО   СПЕЦИАЛИСТОВ                     СЛУЖБЫ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4</a:t>
            </a:r>
            <a:r>
              <a:rPr lang="en-US" sz="1100" dirty="0" smtClean="0"/>
              <a:t>6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9580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Овал 36"/>
          <p:cNvSpPr/>
          <p:nvPr/>
        </p:nvSpPr>
        <p:spPr>
          <a:xfrm>
            <a:off x="9667244" y="709787"/>
            <a:ext cx="576000" cy="576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140" y="606426"/>
            <a:ext cx="3600400" cy="848934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ЦЕНТР ПОМОЩИ ДЕТЯМ</a:t>
            </a:r>
          </a:p>
          <a:p>
            <a:pPr>
              <a:lnSpc>
                <a:spcPts val="19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ЯРОСЛАВЛЬ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18102" y="732195"/>
            <a:ext cx="11689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СПЕЦИАЛИСТОВ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91748" y="646051"/>
            <a:ext cx="5501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11</a:t>
            </a:r>
          </a:p>
          <a:p>
            <a:pPr algn="ctr">
              <a:lnSpc>
                <a:spcPts val="600"/>
              </a:lnSpc>
            </a:pPr>
            <a:r>
              <a:rPr lang="ru-RU" sz="900" dirty="0" smtClean="0">
                <a:solidFill>
                  <a:schemeClr val="bg1"/>
                </a:solidFill>
              </a:rPr>
              <a:t>ЧЕЛ.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ПРОБЛЕМ ОРГАНИЗАЦИЙ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13300480"/>
              </p:ext>
            </p:extLst>
          </p:nvPr>
        </p:nvGraphicFramePr>
        <p:xfrm>
          <a:off x="3711348" y="2497445"/>
          <a:ext cx="1837700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51470" y="1669551"/>
            <a:ext cx="755335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6731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17778792"/>
              </p:ext>
            </p:extLst>
          </p:nvPr>
        </p:nvGraphicFramePr>
        <p:xfrm>
          <a:off x="2970843" y="4519596"/>
          <a:ext cx="2578205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1622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6730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(100,0%)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1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(0,01%)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0</a:t>
            </a: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</a:t>
            </a: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</a:t>
            </a: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0 </a:t>
            </a:r>
          </a:p>
          <a:p>
            <a:pPr>
              <a:lnSpc>
                <a:spcPts val="900"/>
              </a:lnSpc>
            </a:pPr>
            <a:endParaRPr lang="ru-RU" sz="1000" dirty="0" smtClean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0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69872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</a:t>
            </a:r>
            <a:endParaRPr lang="ru-RU" sz="1000" dirty="0" smtClean="0"/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</a:t>
            </a:r>
            <a:endParaRPr lang="ru-RU" sz="1000" dirty="0" smtClean="0"/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     4442 </a:t>
            </a:r>
            <a:r>
              <a:rPr lang="ru-RU" sz="1000" dirty="0" smtClean="0"/>
              <a:t>(66,0%)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</a:t>
            </a:r>
            <a:r>
              <a:rPr lang="ru-RU" sz="1000" dirty="0" smtClean="0">
                <a:solidFill>
                  <a:srgbClr val="1E9CB2"/>
                </a:solidFill>
              </a:rPr>
              <a:t>868 </a:t>
            </a:r>
            <a:r>
              <a:rPr lang="ru-RU" sz="1000" dirty="0" smtClean="0"/>
              <a:t>(12,9%)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1420 </a:t>
            </a:r>
            <a:r>
              <a:rPr lang="ru-RU" sz="1000" dirty="0" smtClean="0"/>
              <a:t>(21,1%)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1</a:t>
            </a:r>
            <a:r>
              <a:rPr lang="ru-RU" sz="1000" dirty="0" smtClean="0"/>
              <a:t>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0</a:t>
            </a:r>
            <a:endParaRPr lang="ru-RU" sz="1000" dirty="0" smtClean="0"/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0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ЦЕНТРА)</a:t>
            </a:r>
            <a:endParaRPr lang="ru-RU" sz="1000" dirty="0">
              <a:solidFill>
                <a:srgbClr val="1E9CB2"/>
              </a:solidFill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556861770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47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1416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307462" y="6156895"/>
            <a:ext cx="8085426" cy="10912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1234" y="622753"/>
            <a:ext cx="2619531" cy="487297"/>
          </a:xfrm>
          <a:prstGeom prst="rect">
            <a:avLst/>
          </a:prstGeom>
          <a:noFill/>
        </p:spPr>
        <p:txBody>
          <a:bodyPr wrap="none" lIns="116824" tIns="58412" rIns="116824" bIns="58412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МОДЕЛЬ СЛУЖБЫ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718" y="1205708"/>
            <a:ext cx="3443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ПРИОРИТЕТНЫЕ ЗАДАЧИ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858" y="1895944"/>
            <a:ext cx="8079360" cy="1613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59299" y="2640979"/>
            <a:ext cx="1347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ibri" panose="020F0502020204030204" pitchFamily="34" charset="0"/>
              </a:rPr>
              <a:t>ГУ </a:t>
            </a:r>
            <a:r>
              <a:rPr lang="ru-RU" sz="1100" dirty="0">
                <a:latin typeface="Calibri" panose="020F0502020204030204" pitchFamily="34" charset="0"/>
              </a:rPr>
              <a:t>ЯО «Центр </a:t>
            </a:r>
            <a:r>
              <a:rPr lang="ru-RU" sz="1100" dirty="0" smtClean="0">
                <a:latin typeface="Calibri" panose="020F0502020204030204" pitchFamily="34" charset="0"/>
              </a:rPr>
              <a:t/>
            </a:r>
            <a:br>
              <a:rPr lang="ru-RU" sz="1100" dirty="0" smtClean="0">
                <a:latin typeface="Calibri" panose="020F0502020204030204" pitchFamily="34" charset="0"/>
              </a:rPr>
            </a:br>
            <a:r>
              <a:rPr lang="ru-RU" sz="1100" dirty="0" smtClean="0">
                <a:latin typeface="Calibri" panose="020F0502020204030204" pitchFamily="34" charset="0"/>
              </a:rPr>
              <a:t>по </a:t>
            </a:r>
            <a:r>
              <a:rPr lang="ru-RU" sz="1100" dirty="0">
                <a:latin typeface="Calibri" panose="020F0502020204030204" pitchFamily="34" charset="0"/>
              </a:rPr>
              <a:t>усыновлению, опеке и попечительству</a:t>
            </a:r>
            <a:r>
              <a:rPr lang="ru-RU" sz="1100" dirty="0" smtClean="0">
                <a:latin typeface="Calibri" panose="020F0502020204030204" pitchFamily="34" charset="0"/>
              </a:rPr>
              <a:t>»</a:t>
            </a:r>
            <a:endParaRPr lang="ru-RU" sz="1100" dirty="0">
              <a:latin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22132" y="6369742"/>
            <a:ext cx="1619373" cy="4863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Общеобразовательные организации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98428" y="2014547"/>
            <a:ext cx="342241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/>
              <a:t>ДЕПАРТАМЕНТ ОБРАЗОВАНИЯ ЯРОСЛАВСКОЙ ОБЛАСТИ</a:t>
            </a:r>
            <a:endParaRPr lang="ru-RU" sz="10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74492" y="2302579"/>
            <a:ext cx="20819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/>
              <a:t>НАУЧНО-МЕТОДИЧЕСКИЙ СОВЕТ</a:t>
            </a:r>
            <a:endParaRPr lang="ru-RU" sz="105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0116" y="2640979"/>
            <a:ext cx="176014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/>
              <a:t>ГУ ЯО «Центр профессиональной ориентации и психологической поддержки «Ресурс»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69999" y="2640979"/>
            <a:ext cx="11549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Calibri" panose="020F0502020204030204" pitchFamily="34" charset="0"/>
              </a:rPr>
              <a:t>ГАУ ДПО ЯО «Институт развития образования»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41396" y="2640979"/>
            <a:ext cx="10801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Calibri" panose="020F0502020204030204" pitchFamily="34" charset="0"/>
              </a:rPr>
              <a:t>ГОУ ЯО «</a:t>
            </a:r>
            <a:r>
              <a:rPr lang="ru-RU" sz="1100" dirty="0" smtClean="0">
                <a:latin typeface="Calibri" panose="020F0502020204030204" pitchFamily="34" charset="0"/>
              </a:rPr>
              <a:t>Центр помощи </a:t>
            </a:r>
            <a:r>
              <a:rPr lang="ru-RU" sz="1100" dirty="0">
                <a:latin typeface="Calibri" panose="020F0502020204030204" pitchFamily="34" charset="0"/>
              </a:rPr>
              <a:t>детям»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833075" y="2640979"/>
            <a:ext cx="13696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Calibri" panose="020F0502020204030204" pitchFamily="34" charset="0"/>
              </a:rPr>
              <a:t>ГУ «Центр оценки </a:t>
            </a:r>
            <a:r>
              <a:rPr lang="ru-RU" sz="1100" dirty="0" smtClean="0">
                <a:latin typeface="Calibri" panose="020F0502020204030204" pitchFamily="34" charset="0"/>
              </a:rPr>
              <a:t/>
            </a:r>
            <a:br>
              <a:rPr lang="ru-RU" sz="1100" dirty="0" smtClean="0">
                <a:latin typeface="Calibri" panose="020F0502020204030204" pitchFamily="34" charset="0"/>
              </a:rPr>
            </a:br>
            <a:r>
              <a:rPr lang="ru-RU" sz="1100" dirty="0" smtClean="0">
                <a:latin typeface="Calibri" panose="020F0502020204030204" pitchFamily="34" charset="0"/>
              </a:rPr>
              <a:t>и контроля качества </a:t>
            </a:r>
            <a:r>
              <a:rPr lang="ru-RU" sz="1100" dirty="0">
                <a:latin typeface="Calibri" panose="020F0502020204030204" pitchFamily="34" charset="0"/>
              </a:rPr>
              <a:t>образования»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058668" y="2640979"/>
            <a:ext cx="11046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Calibri" panose="020F0502020204030204" pitchFamily="34" charset="0"/>
              </a:rPr>
              <a:t>ГОАУ ДО ЯО «Центр </a:t>
            </a:r>
            <a:r>
              <a:rPr lang="ru-RU" sz="1100" dirty="0" smtClean="0">
                <a:latin typeface="Calibri" panose="020F0502020204030204" pitchFamily="34" charset="0"/>
              </a:rPr>
              <a:t>детей </a:t>
            </a:r>
          </a:p>
          <a:p>
            <a:pPr algn="ctr"/>
            <a:r>
              <a:rPr lang="ru-RU" sz="1100" dirty="0" smtClean="0">
                <a:latin typeface="Calibri" panose="020F0502020204030204" pitchFamily="34" charset="0"/>
              </a:rPr>
              <a:t>и </a:t>
            </a:r>
            <a:r>
              <a:rPr lang="ru-RU" sz="1100" dirty="0">
                <a:latin typeface="Calibri" panose="020F0502020204030204" pitchFamily="34" charset="0"/>
              </a:rPr>
              <a:t>юношества»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713463" y="6369742"/>
            <a:ext cx="969925" cy="43204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Детские дома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025626" y="6369742"/>
            <a:ext cx="2147386" cy="4863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Профессиональные образовательные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организации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51982" y="5777191"/>
            <a:ext cx="6660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5C14B"/>
                </a:solidFill>
              </a:rPr>
              <a:t>ПЕРВИЧНЫЙ УРОВЕНЬ</a:t>
            </a:r>
            <a:endParaRPr lang="ru-RU" sz="2400" dirty="0">
              <a:solidFill>
                <a:srgbClr val="F5C14B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1384871" y="6338330"/>
            <a:ext cx="1188000" cy="0"/>
          </a:xfrm>
          <a:prstGeom prst="line">
            <a:avLst/>
          </a:prstGeom>
          <a:ln w="19050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2825031" y="6340238"/>
            <a:ext cx="1332000" cy="0"/>
          </a:xfrm>
          <a:prstGeom prst="line">
            <a:avLst/>
          </a:prstGeom>
          <a:ln w="19050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445359" y="6340238"/>
            <a:ext cx="1260000" cy="0"/>
          </a:xfrm>
          <a:prstGeom prst="line">
            <a:avLst/>
          </a:prstGeom>
          <a:ln w="19050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849367" y="6340238"/>
            <a:ext cx="720000" cy="0"/>
          </a:xfrm>
          <a:prstGeom prst="line">
            <a:avLst/>
          </a:prstGeom>
          <a:ln w="19050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365830" y="1531782"/>
            <a:ext cx="643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56193"/>
                </a:solidFill>
              </a:rPr>
              <a:t>ОБЛАСТНОЙ УРОВЕНЬ</a:t>
            </a:r>
            <a:endParaRPr lang="ru-RU" sz="2400" dirty="0">
              <a:solidFill>
                <a:srgbClr val="156193"/>
              </a:solidFill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3006764" y="2035358"/>
            <a:ext cx="3204000" cy="0"/>
          </a:xfrm>
          <a:prstGeom prst="line">
            <a:avLst/>
          </a:prstGeom>
          <a:ln w="19050">
            <a:solidFill>
              <a:srgbClr val="156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546844" y="2345091"/>
            <a:ext cx="1944000" cy="0"/>
          </a:xfrm>
          <a:prstGeom prst="line">
            <a:avLst/>
          </a:prstGeom>
          <a:ln w="19050">
            <a:solidFill>
              <a:srgbClr val="156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385890" y="2660643"/>
            <a:ext cx="1080000" cy="0"/>
          </a:xfrm>
          <a:prstGeom prst="line">
            <a:avLst/>
          </a:prstGeom>
          <a:ln w="19050">
            <a:solidFill>
              <a:srgbClr val="156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1580426" y="2660643"/>
            <a:ext cx="1080000" cy="0"/>
          </a:xfrm>
          <a:prstGeom prst="line">
            <a:avLst/>
          </a:prstGeom>
          <a:ln w="19050">
            <a:solidFill>
              <a:srgbClr val="156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2754412" y="2660643"/>
            <a:ext cx="1080000" cy="0"/>
          </a:xfrm>
          <a:prstGeom prst="line">
            <a:avLst/>
          </a:prstGeom>
          <a:ln w="19050">
            <a:solidFill>
              <a:srgbClr val="156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3936036" y="2660643"/>
            <a:ext cx="1080000" cy="0"/>
          </a:xfrm>
          <a:prstGeom prst="line">
            <a:avLst/>
          </a:prstGeom>
          <a:ln w="19050">
            <a:solidFill>
              <a:srgbClr val="156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5107828" y="2660643"/>
            <a:ext cx="1080000" cy="0"/>
          </a:xfrm>
          <a:prstGeom prst="line">
            <a:avLst/>
          </a:prstGeom>
          <a:ln w="19050">
            <a:solidFill>
              <a:srgbClr val="156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6282804" y="2660643"/>
            <a:ext cx="1080000" cy="0"/>
          </a:xfrm>
          <a:prstGeom prst="line">
            <a:avLst/>
          </a:prstGeom>
          <a:ln w="19050">
            <a:solidFill>
              <a:srgbClr val="156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>
            <a:off x="306140" y="4068663"/>
            <a:ext cx="8105598" cy="16896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61558" y="4739382"/>
            <a:ext cx="1584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</a:rPr>
              <a:t>Центры психолого-педагогической, медицинской </a:t>
            </a:r>
            <a:r>
              <a:rPr lang="ru-RU" sz="1100" dirty="0" smtClean="0">
                <a:latin typeface="Calibri" panose="020F0502020204030204" pitchFamily="34" charset="0"/>
              </a:rPr>
              <a:t/>
            </a:r>
            <a:br>
              <a:rPr lang="ru-RU" sz="1100" dirty="0" smtClean="0">
                <a:latin typeface="Calibri" panose="020F0502020204030204" pitchFamily="34" charset="0"/>
              </a:rPr>
            </a:br>
            <a:r>
              <a:rPr lang="ru-RU" sz="1100" dirty="0" smtClean="0">
                <a:latin typeface="Calibri" panose="020F0502020204030204" pitchFamily="34" charset="0"/>
              </a:rPr>
              <a:t>и </a:t>
            </a:r>
            <a:r>
              <a:rPr lang="ru-RU" sz="1100" dirty="0">
                <a:latin typeface="Calibri" panose="020F0502020204030204" pitchFamily="34" charset="0"/>
              </a:rPr>
              <a:t>социальной помощи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669329" y="4168714"/>
            <a:ext cx="37854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Calibri" panose="020F0502020204030204" pitchFamily="34" charset="0"/>
              </a:rPr>
              <a:t>МУНИЦИПАЛЬНЫЕ ОРГАНЫ УПРАВЛЕНИЯ ОБРАЗОВАНИЕМ</a:t>
            </a:r>
            <a:endParaRPr lang="ru-RU" sz="1100" dirty="0">
              <a:latin typeface="Calibri" panose="020F0502020204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30753" y="4443340"/>
            <a:ext cx="26625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Calibri" panose="020F0502020204030204" pitchFamily="34" charset="0"/>
              </a:rPr>
              <a:t>МО ПЕДАГОГОВ-ПСИХОЛОГОВ</a:t>
            </a:r>
            <a:endParaRPr lang="ru-RU" sz="1100" dirty="0">
              <a:latin typeface="Calibri" panose="020F0502020204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46300" y="4738221"/>
            <a:ext cx="24125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Calibri" panose="020F0502020204030204" pitchFamily="34" charset="0"/>
              </a:rPr>
              <a:t>Информационно-</a:t>
            </a:r>
            <a:br>
              <a:rPr lang="ru-RU" sz="1100" dirty="0" smtClean="0">
                <a:latin typeface="Calibri" panose="020F0502020204030204" pitchFamily="34" charset="0"/>
              </a:rPr>
            </a:br>
            <a:r>
              <a:rPr lang="ru-RU" sz="1100" dirty="0" smtClean="0">
                <a:latin typeface="Calibri" panose="020F0502020204030204" pitchFamily="34" charset="0"/>
              </a:rPr>
              <a:t>методические </a:t>
            </a:r>
            <a:br>
              <a:rPr lang="ru-RU" sz="1100" dirty="0" smtClean="0">
                <a:latin typeface="Calibri" panose="020F0502020204030204" pitchFamily="34" charset="0"/>
              </a:rPr>
            </a:br>
            <a:r>
              <a:rPr lang="ru-RU" sz="1100" dirty="0" smtClean="0">
                <a:latin typeface="Calibri" panose="020F0502020204030204" pitchFamily="34" charset="0"/>
              </a:rPr>
              <a:t>и </a:t>
            </a:r>
            <a:r>
              <a:rPr lang="ru-RU" sz="1100" dirty="0">
                <a:latin typeface="Calibri" panose="020F0502020204030204" pitchFamily="34" charset="0"/>
              </a:rPr>
              <a:t>образовательные </a:t>
            </a:r>
            <a:endParaRPr lang="ru-RU" sz="1100" dirty="0" smtClean="0">
              <a:latin typeface="Calibri" panose="020F0502020204030204" pitchFamily="34" charset="0"/>
            </a:endParaRPr>
          </a:p>
          <a:p>
            <a:pPr algn="ctr"/>
            <a:r>
              <a:rPr lang="ru-RU" sz="1100" dirty="0" smtClean="0">
                <a:latin typeface="Calibri" panose="020F0502020204030204" pitchFamily="34" charset="0"/>
              </a:rPr>
              <a:t>центры </a:t>
            </a:r>
            <a:r>
              <a:rPr lang="ru-RU" sz="1100" dirty="0">
                <a:latin typeface="Calibri" panose="020F0502020204030204" pitchFamily="34" charset="0"/>
              </a:rPr>
              <a:t>при МОУО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906540" y="4739382"/>
            <a:ext cx="1361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Calibri" panose="020F0502020204030204" pitchFamily="34" charset="0"/>
              </a:rPr>
              <a:t>Учреждения дополнительного образования в </a:t>
            </a:r>
            <a:r>
              <a:rPr lang="ru-RU" sz="1100" dirty="0">
                <a:latin typeface="Calibri" panose="020F0502020204030204" pitchFamily="34" charset="0"/>
              </a:rPr>
              <a:t>том числе </a:t>
            </a:r>
            <a:r>
              <a:rPr lang="ru-RU" sz="1100" dirty="0" smtClean="0">
                <a:latin typeface="Calibri" panose="020F0502020204030204" pitchFamily="34" charset="0"/>
              </a:rPr>
              <a:t>МУЦ, МУК</a:t>
            </a:r>
            <a:endParaRPr lang="ru-RU" sz="1100" dirty="0">
              <a:latin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91829" y="3669295"/>
            <a:ext cx="6780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DE3346"/>
                </a:solidFill>
              </a:rPr>
              <a:t>МУНИЦИПАЛЬНЫЙ УРОВЕНЬ</a:t>
            </a:r>
            <a:endParaRPr lang="ru-RU" sz="2400" dirty="0">
              <a:solidFill>
                <a:srgbClr val="DE3346"/>
              </a:solidFill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2790772" y="4201485"/>
            <a:ext cx="3528000" cy="0"/>
          </a:xfrm>
          <a:prstGeom prst="line">
            <a:avLst/>
          </a:prstGeom>
          <a:ln w="19050">
            <a:solidFill>
              <a:srgbClr val="DE3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546772" y="4488011"/>
            <a:ext cx="2016000" cy="0"/>
          </a:xfrm>
          <a:prstGeom prst="line">
            <a:avLst/>
          </a:prstGeom>
          <a:ln w="19050">
            <a:solidFill>
              <a:srgbClr val="DE3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286524" y="4780733"/>
            <a:ext cx="1296000" cy="0"/>
          </a:xfrm>
          <a:prstGeom prst="line">
            <a:avLst/>
          </a:prstGeom>
          <a:ln w="19050">
            <a:solidFill>
              <a:srgbClr val="DE3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3906684" y="4780733"/>
            <a:ext cx="1296000" cy="0"/>
          </a:xfrm>
          <a:prstGeom prst="line">
            <a:avLst/>
          </a:prstGeom>
          <a:ln w="19050">
            <a:solidFill>
              <a:srgbClr val="DE3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490716" y="4780733"/>
            <a:ext cx="1296000" cy="0"/>
          </a:xfrm>
          <a:prstGeom prst="line">
            <a:avLst/>
          </a:prstGeom>
          <a:ln w="19050">
            <a:solidFill>
              <a:srgbClr val="DE3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8536903" y="1692399"/>
            <a:ext cx="2143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НАУЧНО-МЕТОДИЧЕСКОЕ  ОБЕСПЕЧЕНИЕ И КООРДИНАЦИЯ ДЕЯТЕЛЬНОСТИ СЛУЖБЫ</a:t>
            </a:r>
          </a:p>
          <a:p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580373" y="5916771"/>
            <a:ext cx="21130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ПСИХОЛОГО-ПЕДАГОГИЧЕСКОЕ СОПРОВОЖДЕНИЕ УЧАСТНИКОВ ОБРАЗОВАТЕЛЬНОГО ПРОЦЕССА </a:t>
            </a: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559963" y="3885319"/>
            <a:ext cx="2112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ИНФОРМАЦИОННО-МЕТОДИЧЕСКОЕ  ОБЕСПЕЧЕНИЕ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ДЕЯТЕЛЬНОСТИ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СЛУЖБЫ</a:t>
            </a:r>
          </a:p>
          <a:p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8544107" y="1717119"/>
            <a:ext cx="36000" cy="1260000"/>
          </a:xfrm>
          <a:prstGeom prst="rect">
            <a:avLst/>
          </a:prstGeom>
          <a:solidFill>
            <a:srgbClr val="85096B"/>
          </a:solidFill>
          <a:ln w="57150">
            <a:solidFill>
              <a:srgbClr val="15619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8541228" y="3924711"/>
            <a:ext cx="36000" cy="1260000"/>
          </a:xfrm>
          <a:prstGeom prst="rect">
            <a:avLst/>
          </a:prstGeom>
          <a:solidFill>
            <a:srgbClr val="FDAA1E"/>
          </a:solidFill>
          <a:ln w="57150">
            <a:solidFill>
              <a:srgbClr val="DE334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8551060" y="5940935"/>
            <a:ext cx="36000" cy="1260000"/>
          </a:xfrm>
          <a:prstGeom prst="rect">
            <a:avLst/>
          </a:prstGeom>
          <a:solidFill>
            <a:srgbClr val="159893"/>
          </a:solidFill>
          <a:ln w="57150">
            <a:solidFill>
              <a:srgbClr val="F5C14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8588468" y="1447448"/>
            <a:ext cx="540000" cy="0"/>
          </a:xfrm>
          <a:prstGeom prst="line">
            <a:avLst/>
          </a:prstGeom>
          <a:ln w="38100">
            <a:solidFill>
              <a:srgbClr val="156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9129048" y="1447448"/>
            <a:ext cx="540000" cy="0"/>
          </a:xfrm>
          <a:prstGeom prst="line">
            <a:avLst/>
          </a:prstGeom>
          <a:ln w="38100">
            <a:solidFill>
              <a:srgbClr val="DE3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9669397" y="1447448"/>
            <a:ext cx="540000" cy="0"/>
          </a:xfrm>
          <a:prstGeom prst="line">
            <a:avLst/>
          </a:prstGeom>
          <a:ln w="38100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10148443" y="6876975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3</a:t>
            </a:r>
            <a:endParaRPr lang="ru-RU" sz="11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1098228" y="6369742"/>
            <a:ext cx="1827672" cy="4863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Дошкольные образовательные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организации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633343" y="6369742"/>
            <a:ext cx="1205912" cy="43204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Школы-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интернаты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6785551" y="6344044"/>
            <a:ext cx="720000" cy="0"/>
          </a:xfrm>
          <a:prstGeom prst="line">
            <a:avLst/>
          </a:prstGeom>
          <a:ln w="19050">
            <a:solidFill>
              <a:srgbClr val="F5C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7434932" y="2640979"/>
            <a:ext cx="11046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Calibri" panose="020F0502020204030204" pitchFamily="34" charset="0"/>
              </a:rPr>
              <a:t>Эксперты-психологи  высшей школы</a:t>
            </a:r>
            <a:endParaRPr lang="ru-RU" sz="1100" dirty="0">
              <a:latin typeface="Calibri" panose="020F0502020204030204" pitchFamily="34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7507060" y="2652386"/>
            <a:ext cx="936000" cy="0"/>
          </a:xfrm>
          <a:prstGeom prst="line">
            <a:avLst/>
          </a:prstGeom>
          <a:ln w="19050">
            <a:solidFill>
              <a:srgbClr val="156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1478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848934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ЦЕНТР «ДОВЕРИЕ»</a:t>
            </a:r>
          </a:p>
          <a:p>
            <a:pPr>
              <a:lnSpc>
                <a:spcPts val="19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ЯРОСЛАВЛЬ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ПРОБЛЕМ ОРГАНИЗАЦИЙ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647881125"/>
              </p:ext>
            </p:extLst>
          </p:nvPr>
        </p:nvGraphicFramePr>
        <p:xfrm>
          <a:off x="3711348" y="2497445"/>
          <a:ext cx="1837700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580136" y="1669551"/>
            <a:ext cx="898003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11885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4133860762"/>
              </p:ext>
            </p:extLst>
          </p:nvPr>
        </p:nvGraphicFramePr>
        <p:xfrm>
          <a:off x="2970843" y="4519596"/>
          <a:ext cx="2578205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1343832696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162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</a:t>
            </a:r>
            <a:r>
              <a:rPr lang="ru-RU" sz="1000" dirty="0" smtClean="0">
                <a:solidFill>
                  <a:srgbClr val="156193"/>
                </a:solidFill>
              </a:rPr>
              <a:t>472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(4,0%)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                                   9363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(78,8%)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223 </a:t>
            </a:r>
          </a:p>
          <a:p>
            <a:pPr>
              <a:lnSpc>
                <a:spcPts val="900"/>
              </a:lnSpc>
            </a:pPr>
            <a:r>
              <a:rPr lang="ru-RU" sz="1000" dirty="0">
                <a:solidFill>
                  <a:srgbClr val="156193"/>
                </a:solidFill>
              </a:rPr>
              <a:t> </a:t>
            </a:r>
            <a:r>
              <a:rPr lang="ru-RU" sz="1000" dirty="0" smtClean="0">
                <a:solidFill>
                  <a:srgbClr val="156193"/>
                </a:solidFill>
              </a:rPr>
              <a:t> </a:t>
            </a:r>
            <a:r>
              <a:rPr lang="ru-RU" sz="1000" dirty="0" smtClean="0"/>
              <a:t>(1,9%)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</a:t>
            </a: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1759 </a:t>
            </a:r>
          </a:p>
          <a:p>
            <a:pPr>
              <a:lnSpc>
                <a:spcPts val="900"/>
              </a:lnSpc>
            </a:pPr>
            <a:r>
              <a:rPr lang="ru-RU" sz="1000" dirty="0">
                <a:solidFill>
                  <a:srgbClr val="156193"/>
                </a:solidFill>
              </a:rPr>
              <a:t> </a:t>
            </a:r>
            <a:r>
              <a:rPr lang="ru-RU" sz="1000" dirty="0" smtClean="0">
                <a:solidFill>
                  <a:srgbClr val="156193"/>
                </a:solidFill>
              </a:rPr>
              <a:t>        </a:t>
            </a:r>
            <a:r>
              <a:rPr lang="ru-RU" sz="1000" dirty="0" smtClean="0"/>
              <a:t>(14,8%)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68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(0,6%)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69872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462 </a:t>
            </a:r>
            <a:r>
              <a:rPr lang="ru-RU" sz="1000" dirty="0" smtClean="0"/>
              <a:t>(3,9%)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139 </a:t>
            </a:r>
            <a:r>
              <a:rPr lang="ru-RU" sz="1000" dirty="0" smtClean="0"/>
              <a:t>(1,2%)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2840 </a:t>
            </a:r>
            <a:r>
              <a:rPr lang="ru-RU" sz="1000" dirty="0" smtClean="0"/>
              <a:t>(23,9%)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6184 </a:t>
            </a:r>
            <a:r>
              <a:rPr lang="ru-RU" sz="1000" dirty="0" smtClean="0"/>
              <a:t>(52,0%)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2260 </a:t>
            </a:r>
            <a:r>
              <a:rPr lang="ru-RU" sz="1000" dirty="0" smtClean="0"/>
              <a:t>(19,0%)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0</a:t>
            </a:r>
            <a:r>
              <a:rPr lang="ru-RU" sz="1000" dirty="0" smtClean="0"/>
              <a:t>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0</a:t>
            </a:r>
            <a:endParaRPr lang="ru-RU" sz="1000" dirty="0" smtClean="0"/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0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ЦЕНТРА)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667244" y="709787"/>
            <a:ext cx="576000" cy="576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518102" y="732195"/>
            <a:ext cx="11689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СПЕЦИАЛИСТОВ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91748" y="646051"/>
            <a:ext cx="5501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22</a:t>
            </a:r>
          </a:p>
          <a:p>
            <a:pPr algn="ctr">
              <a:lnSpc>
                <a:spcPts val="600"/>
              </a:lnSpc>
            </a:pPr>
            <a:r>
              <a:rPr lang="ru-RU" sz="900" dirty="0" smtClean="0">
                <a:solidFill>
                  <a:schemeClr val="bg1"/>
                </a:solidFill>
              </a:rPr>
              <a:t>ЧЕЛ.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4</a:t>
            </a:r>
            <a:r>
              <a:rPr lang="en-US" sz="1100" dirty="0" smtClean="0"/>
              <a:t>8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9059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140" y="568326"/>
            <a:ext cx="3600400" cy="848934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ГОРОДСКОЙ ЦЕНТР ПОМОЩИ</a:t>
            </a:r>
          </a:p>
          <a:p>
            <a:pPr>
              <a:lnSpc>
                <a:spcPts val="19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ЯРОСЛАВЛЬ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ПРОБЛЕМ ОРГАНИЗАЦИЙ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84526201"/>
              </p:ext>
            </p:extLst>
          </p:nvPr>
        </p:nvGraphicFramePr>
        <p:xfrm>
          <a:off x="3711348" y="2497445"/>
          <a:ext cx="2083011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51470" y="1669551"/>
            <a:ext cx="755335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9185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947487702"/>
              </p:ext>
            </p:extLst>
          </p:nvPr>
        </p:nvGraphicFramePr>
        <p:xfrm>
          <a:off x="2970843" y="4519596"/>
          <a:ext cx="2375857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698813977"/>
              </p:ext>
            </p:extLst>
          </p:nvPr>
        </p:nvGraphicFramePr>
        <p:xfrm>
          <a:off x="1599959" y="5849199"/>
          <a:ext cx="4106781" cy="117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162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</a:t>
            </a:r>
            <a:r>
              <a:rPr lang="ru-RU" sz="1000" dirty="0" smtClean="0">
                <a:solidFill>
                  <a:srgbClr val="156193"/>
                </a:solidFill>
              </a:rPr>
              <a:t>1209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(13,2%)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                                   4005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(43,6%)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1074 </a:t>
            </a:r>
          </a:p>
          <a:p>
            <a:pPr>
              <a:lnSpc>
                <a:spcPts val="900"/>
              </a:lnSpc>
            </a:pPr>
            <a:r>
              <a:rPr lang="ru-RU" sz="1000" dirty="0">
                <a:solidFill>
                  <a:srgbClr val="156193"/>
                </a:solidFill>
              </a:rPr>
              <a:t> </a:t>
            </a:r>
            <a:r>
              <a:rPr lang="ru-RU" sz="1000" dirty="0" smtClean="0">
                <a:solidFill>
                  <a:srgbClr val="156193"/>
                </a:solidFill>
              </a:rPr>
              <a:t>            </a:t>
            </a:r>
            <a:r>
              <a:rPr lang="ru-RU" sz="1000" dirty="0" smtClean="0"/>
              <a:t>(11,7%)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</a:t>
            </a: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         1998 </a:t>
            </a:r>
          </a:p>
          <a:p>
            <a:pPr>
              <a:lnSpc>
                <a:spcPts val="900"/>
              </a:lnSpc>
            </a:pPr>
            <a:r>
              <a:rPr lang="ru-RU" sz="1000" dirty="0">
                <a:solidFill>
                  <a:srgbClr val="156193"/>
                </a:solidFill>
              </a:rPr>
              <a:t> </a:t>
            </a:r>
            <a:r>
              <a:rPr lang="ru-RU" sz="1000" dirty="0" smtClean="0">
                <a:solidFill>
                  <a:srgbClr val="156193"/>
                </a:solidFill>
              </a:rPr>
              <a:t>                       </a:t>
            </a:r>
            <a:r>
              <a:rPr lang="ru-RU" sz="1000" dirty="0" smtClean="0"/>
              <a:t>(21,8%)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899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(9,8%)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42444" y="4605604"/>
            <a:ext cx="2842745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            2774</a:t>
            </a:r>
            <a:r>
              <a:rPr lang="ru-RU" sz="1000" dirty="0" smtClean="0"/>
              <a:t>(13,2%)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1988 </a:t>
            </a:r>
            <a:r>
              <a:rPr lang="ru-RU" sz="1000" dirty="0" smtClean="0"/>
              <a:t>(21,6%)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234 </a:t>
            </a:r>
            <a:r>
              <a:rPr lang="ru-RU" sz="1000" dirty="0" smtClean="0"/>
              <a:t>(2,5%)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2724 </a:t>
            </a:r>
            <a:r>
              <a:rPr lang="ru-RU" sz="1000" dirty="0" smtClean="0"/>
              <a:t>(29,7%)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609 </a:t>
            </a:r>
            <a:r>
              <a:rPr lang="ru-RU" sz="1000" dirty="0" smtClean="0"/>
              <a:t>(6,6%)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851 </a:t>
            </a:r>
            <a:r>
              <a:rPr lang="ru-RU" sz="1000" dirty="0" smtClean="0"/>
              <a:t>(9,3%)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5 </a:t>
            </a:r>
            <a:r>
              <a:rPr lang="ru-RU" sz="1000" dirty="0" smtClean="0"/>
              <a:t>(0,1%)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0 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ЦЕНТРА)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667244" y="709787"/>
            <a:ext cx="576000" cy="576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518102" y="732195"/>
            <a:ext cx="11689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СПЕЦИАЛИСТОВ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91748" y="646051"/>
            <a:ext cx="5501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14</a:t>
            </a:r>
          </a:p>
          <a:p>
            <a:pPr algn="ctr">
              <a:lnSpc>
                <a:spcPts val="600"/>
              </a:lnSpc>
            </a:pPr>
            <a:r>
              <a:rPr lang="ru-RU" sz="900" dirty="0" smtClean="0">
                <a:solidFill>
                  <a:schemeClr val="bg1"/>
                </a:solidFill>
              </a:rPr>
              <a:t>ЧЕЛ.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 smtClean="0"/>
              <a:t>4</a:t>
            </a:r>
            <a:r>
              <a:rPr lang="en-US" sz="1100" dirty="0" smtClean="0"/>
              <a:t>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6689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848934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ЦЕНТР «РАЗВИТИЕ»</a:t>
            </a:r>
          </a:p>
          <a:p>
            <a:pPr>
              <a:lnSpc>
                <a:spcPts val="19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ЯРОСЛАВЛЬ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</a:t>
            </a: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ПРОБЛЕМ ОРГАНИЗАЦИЙ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511657639"/>
              </p:ext>
            </p:extLst>
          </p:nvPr>
        </p:nvGraphicFramePr>
        <p:xfrm>
          <a:off x="3711348" y="2497445"/>
          <a:ext cx="2643464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51470" y="1669551"/>
            <a:ext cx="755335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8003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189639406"/>
              </p:ext>
            </p:extLst>
          </p:nvPr>
        </p:nvGraphicFramePr>
        <p:xfrm>
          <a:off x="2970843" y="4519596"/>
          <a:ext cx="2621377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1066633220"/>
              </p:ext>
            </p:extLst>
          </p:nvPr>
        </p:nvGraphicFramePr>
        <p:xfrm>
          <a:off x="1599959" y="5849199"/>
          <a:ext cx="4106781" cy="124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162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5946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(74,3%)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1683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(21,0%)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56 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(0,7%)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</a:t>
            </a: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296 </a:t>
            </a:r>
          </a:p>
          <a:p>
            <a:pPr>
              <a:lnSpc>
                <a:spcPts val="900"/>
              </a:lnSpc>
            </a:pPr>
            <a:r>
              <a:rPr lang="ru-RU" sz="1000" dirty="0">
                <a:solidFill>
                  <a:srgbClr val="156193"/>
                </a:solidFill>
              </a:rPr>
              <a:t> </a:t>
            </a:r>
            <a:r>
              <a:rPr lang="ru-RU" sz="1000" dirty="0" smtClean="0"/>
              <a:t>(3,7%)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22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(0,3%)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77076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21 </a:t>
            </a:r>
            <a:r>
              <a:rPr lang="ru-RU" sz="1000" dirty="0" smtClean="0"/>
              <a:t>(0,3%)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0</a:t>
            </a:r>
            <a:endParaRPr lang="ru-RU" sz="1000" dirty="0" smtClean="0"/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         3200 </a:t>
            </a:r>
            <a:r>
              <a:rPr lang="ru-RU" sz="1000" dirty="0" smtClean="0"/>
              <a:t>(40,0%)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2962 </a:t>
            </a:r>
            <a:r>
              <a:rPr lang="ru-RU" sz="1000" dirty="0" smtClean="0"/>
              <a:t>(37,0%)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1820 </a:t>
            </a:r>
            <a:r>
              <a:rPr lang="ru-RU" sz="1000" dirty="0" smtClean="0"/>
              <a:t>(22,7%)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0</a:t>
            </a:r>
            <a:r>
              <a:rPr lang="ru-RU" sz="1000" dirty="0" smtClean="0"/>
              <a:t>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0 </a:t>
            </a:r>
            <a:endParaRPr lang="ru-RU" sz="1000" dirty="0" smtClean="0"/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0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ЦЕНТРА)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667244" y="709787"/>
            <a:ext cx="576000" cy="576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518102" y="732195"/>
            <a:ext cx="11689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СПЕЦИАЛИСТОВ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63497" y="646051"/>
            <a:ext cx="47974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6</a:t>
            </a:r>
          </a:p>
          <a:p>
            <a:pPr algn="ctr">
              <a:lnSpc>
                <a:spcPts val="600"/>
              </a:lnSpc>
            </a:pPr>
            <a:r>
              <a:rPr lang="ru-RU" sz="900" dirty="0" smtClean="0">
                <a:solidFill>
                  <a:schemeClr val="bg1"/>
                </a:solidFill>
              </a:rPr>
              <a:t>ЧЕЛ.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50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5888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848934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ЦППМС</a:t>
            </a:r>
          </a:p>
          <a:p>
            <a:pPr>
              <a:lnSpc>
                <a:spcPts val="19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ГАВРИЛОВ-ЯМ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ПРОБЛЕМ ОРГАНИЗАЦИЙ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707938163"/>
              </p:ext>
            </p:extLst>
          </p:nvPr>
        </p:nvGraphicFramePr>
        <p:xfrm>
          <a:off x="3711348" y="2497445"/>
          <a:ext cx="2643464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51470" y="1669551"/>
            <a:ext cx="755335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1681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211171584"/>
              </p:ext>
            </p:extLst>
          </p:nvPr>
        </p:nvGraphicFramePr>
        <p:xfrm>
          <a:off x="2970843" y="4519596"/>
          <a:ext cx="2807873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231414437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162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</a:t>
            </a:r>
            <a:r>
              <a:rPr lang="ru-RU" sz="1000" dirty="0" smtClean="0">
                <a:solidFill>
                  <a:srgbClr val="156193"/>
                </a:solidFill>
              </a:rPr>
              <a:t>430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(25,6%)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                               1085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(64,5%)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98 </a:t>
            </a:r>
          </a:p>
          <a:p>
            <a:pPr>
              <a:lnSpc>
                <a:spcPts val="900"/>
              </a:lnSpc>
            </a:pPr>
            <a:r>
              <a:rPr lang="ru-RU" sz="1000" dirty="0">
                <a:solidFill>
                  <a:srgbClr val="156193"/>
                </a:solidFill>
              </a:rPr>
              <a:t> </a:t>
            </a:r>
            <a:r>
              <a:rPr lang="ru-RU" sz="1000" dirty="0" smtClean="0">
                <a:solidFill>
                  <a:srgbClr val="156193"/>
                </a:solidFill>
              </a:rPr>
              <a:t>     </a:t>
            </a:r>
            <a:r>
              <a:rPr lang="ru-RU" sz="1000" dirty="0" smtClean="0"/>
              <a:t>(5,8%)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</a:t>
            </a: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49 </a:t>
            </a:r>
          </a:p>
          <a:p>
            <a:pPr>
              <a:lnSpc>
                <a:spcPts val="900"/>
              </a:lnSpc>
            </a:pPr>
            <a:r>
              <a:rPr lang="ru-RU" sz="1000" dirty="0">
                <a:solidFill>
                  <a:srgbClr val="156193"/>
                </a:solidFill>
              </a:rPr>
              <a:t> </a:t>
            </a:r>
            <a:r>
              <a:rPr lang="ru-RU" sz="1000" dirty="0" smtClean="0"/>
              <a:t>(2,9%)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19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(1,1%)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69872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346 </a:t>
            </a:r>
            <a:r>
              <a:rPr lang="ru-RU" sz="1000" dirty="0" smtClean="0"/>
              <a:t>(20,6%)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87 </a:t>
            </a:r>
            <a:r>
              <a:rPr lang="ru-RU" sz="1000" dirty="0" smtClean="0"/>
              <a:t>(5,2%)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250 </a:t>
            </a:r>
            <a:r>
              <a:rPr lang="ru-RU" sz="1000" dirty="0" smtClean="0"/>
              <a:t>(14,9%)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346 </a:t>
            </a:r>
            <a:r>
              <a:rPr lang="ru-RU" sz="1000" dirty="0" smtClean="0"/>
              <a:t>(20,6%)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          593 </a:t>
            </a:r>
            <a:r>
              <a:rPr lang="ru-RU" sz="1000" dirty="0" smtClean="0"/>
              <a:t>(35,3%)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59 </a:t>
            </a:r>
            <a:r>
              <a:rPr lang="ru-RU" sz="1000" dirty="0" smtClean="0"/>
              <a:t>(3,5%)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0 </a:t>
            </a:r>
            <a:endParaRPr lang="ru-RU" sz="1000" dirty="0" smtClean="0"/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0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ЦЕНТРА)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667244" y="709787"/>
            <a:ext cx="576000" cy="576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518102" y="732195"/>
            <a:ext cx="11689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СПЕЦИАЛИСТОВ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44247" y="646051"/>
            <a:ext cx="47974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4</a:t>
            </a:r>
          </a:p>
          <a:p>
            <a:pPr algn="ctr">
              <a:lnSpc>
                <a:spcPts val="600"/>
              </a:lnSpc>
            </a:pPr>
            <a:r>
              <a:rPr lang="ru-RU" sz="900" dirty="0" smtClean="0">
                <a:solidFill>
                  <a:schemeClr val="bg1"/>
                </a:solidFill>
              </a:rPr>
              <a:t>ЧЕЛ.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51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691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848934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ЦЕНТР «НАДЕЖДА»</a:t>
            </a:r>
          </a:p>
          <a:p>
            <a:pPr>
              <a:lnSpc>
                <a:spcPts val="19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ПОШЕХОНЬЕ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ПРОБЛЕМ ОРГАНИЗАЦИЙ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045512352"/>
              </p:ext>
            </p:extLst>
          </p:nvPr>
        </p:nvGraphicFramePr>
        <p:xfrm>
          <a:off x="3711348" y="2497445"/>
          <a:ext cx="2355368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51470" y="1669551"/>
            <a:ext cx="755335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1890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543612058"/>
              </p:ext>
            </p:extLst>
          </p:nvPr>
        </p:nvGraphicFramePr>
        <p:xfrm>
          <a:off x="2970843" y="4519596"/>
          <a:ext cx="2578205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940001444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162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1326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(70,2%)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301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(15,9%)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150 </a:t>
            </a:r>
          </a:p>
          <a:p>
            <a:pPr>
              <a:lnSpc>
                <a:spcPts val="900"/>
              </a:lnSpc>
            </a:pPr>
            <a:r>
              <a:rPr lang="ru-RU" sz="1000" dirty="0">
                <a:solidFill>
                  <a:srgbClr val="156193"/>
                </a:solidFill>
              </a:rPr>
              <a:t> </a:t>
            </a:r>
            <a:r>
              <a:rPr lang="ru-RU" sz="1000" dirty="0" smtClean="0">
                <a:solidFill>
                  <a:srgbClr val="156193"/>
                </a:solidFill>
              </a:rPr>
              <a:t>     </a:t>
            </a:r>
            <a:r>
              <a:rPr lang="ru-RU" sz="1000" dirty="0" smtClean="0"/>
              <a:t>(7,9%)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</a:t>
            </a: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36 </a:t>
            </a:r>
          </a:p>
          <a:p>
            <a:pPr>
              <a:lnSpc>
                <a:spcPts val="900"/>
              </a:lnSpc>
            </a:pPr>
            <a:r>
              <a:rPr lang="ru-RU" sz="1000" dirty="0">
                <a:solidFill>
                  <a:srgbClr val="156193"/>
                </a:solidFill>
              </a:rPr>
              <a:t> </a:t>
            </a:r>
            <a:r>
              <a:rPr lang="ru-RU" sz="1000" dirty="0" smtClean="0"/>
              <a:t>(1,9%)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77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(4,1%)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69872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70 </a:t>
            </a:r>
            <a:r>
              <a:rPr lang="ru-RU" sz="1000" dirty="0" smtClean="0"/>
              <a:t>(3,7%)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75 </a:t>
            </a:r>
            <a:r>
              <a:rPr lang="ru-RU" sz="1000" dirty="0" smtClean="0"/>
              <a:t>(4,0%)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304 </a:t>
            </a:r>
            <a:r>
              <a:rPr lang="ru-RU" sz="1000" dirty="0" smtClean="0"/>
              <a:t>(16,1%)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609 </a:t>
            </a:r>
            <a:r>
              <a:rPr lang="ru-RU" sz="1000" dirty="0" smtClean="0"/>
              <a:t>(32,2%)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          820 </a:t>
            </a:r>
            <a:r>
              <a:rPr lang="ru-RU" sz="1000" dirty="0" smtClean="0"/>
              <a:t>(43,4%)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8 </a:t>
            </a:r>
            <a:r>
              <a:rPr lang="ru-RU" sz="1000" dirty="0" smtClean="0"/>
              <a:t>(0,4%)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1 </a:t>
            </a:r>
            <a:r>
              <a:rPr lang="ru-RU" sz="1000" dirty="0" smtClean="0"/>
              <a:t>(0,1%)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3 </a:t>
            </a:r>
            <a:r>
              <a:rPr lang="ru-RU" sz="1000" dirty="0" smtClean="0"/>
              <a:t>(0,2%) 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ЦЕНТРА)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667244" y="709787"/>
            <a:ext cx="576000" cy="576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518102" y="732195"/>
            <a:ext cx="11689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СПЕЦИАЛИСТОВ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63497" y="646051"/>
            <a:ext cx="47974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3</a:t>
            </a:r>
          </a:p>
          <a:p>
            <a:pPr algn="ctr">
              <a:lnSpc>
                <a:spcPts val="600"/>
              </a:lnSpc>
            </a:pPr>
            <a:r>
              <a:rPr lang="ru-RU" sz="900" dirty="0" smtClean="0">
                <a:solidFill>
                  <a:schemeClr val="bg1"/>
                </a:solidFill>
              </a:rPr>
              <a:t>ЧЕЛ.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94485" y="782343"/>
            <a:ext cx="2741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С сентября 2018 Центр реорганизован </a:t>
            </a:r>
            <a:b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в отдел  </a:t>
            </a:r>
            <a:r>
              <a:rPr lang="ru-RU" sz="1100" i="1" dirty="0">
                <a:solidFill>
                  <a:schemeClr val="bg1">
                    <a:lumMod val="50000"/>
                  </a:schemeClr>
                </a:solidFill>
              </a:rPr>
              <a:t>МБУ ДО ЦЕНТР «ЭДЕЛЬВЕЙС</a:t>
            </a: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» </a:t>
            </a:r>
            <a:endParaRPr lang="ru-RU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52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8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848934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ЦЕНТР «СОДЕЙСТВИЕ»</a:t>
            </a:r>
          </a:p>
          <a:p>
            <a:pPr>
              <a:lnSpc>
                <a:spcPts val="19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РОСТОВ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75000"/>
                  </a:schemeClr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ПРОБЛЕМ ОРГАНИЗАЦИЙ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03524927"/>
              </p:ext>
            </p:extLst>
          </p:nvPr>
        </p:nvGraphicFramePr>
        <p:xfrm>
          <a:off x="3711348" y="2497445"/>
          <a:ext cx="2859488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51470" y="1669551"/>
            <a:ext cx="755335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9057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582725403"/>
              </p:ext>
            </p:extLst>
          </p:nvPr>
        </p:nvGraphicFramePr>
        <p:xfrm>
          <a:off x="2970843" y="4519596"/>
          <a:ext cx="3023929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3148380209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162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5327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(58,8%)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    2238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(24,7%)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1066 </a:t>
            </a:r>
          </a:p>
          <a:p>
            <a:pPr>
              <a:lnSpc>
                <a:spcPts val="900"/>
              </a:lnSpc>
            </a:pPr>
            <a:r>
              <a:rPr lang="ru-RU" sz="1000" dirty="0">
                <a:solidFill>
                  <a:srgbClr val="156193"/>
                </a:solidFill>
              </a:rPr>
              <a:t> </a:t>
            </a:r>
            <a:r>
              <a:rPr lang="ru-RU" sz="1000" dirty="0" smtClean="0">
                <a:solidFill>
                  <a:srgbClr val="156193"/>
                </a:solidFill>
              </a:rPr>
              <a:t>       </a:t>
            </a:r>
            <a:r>
              <a:rPr lang="ru-RU" sz="1000" dirty="0" smtClean="0"/>
              <a:t>(11,8%)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</a:t>
            </a: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338 </a:t>
            </a:r>
          </a:p>
          <a:p>
            <a:pPr>
              <a:lnSpc>
                <a:spcPts val="900"/>
              </a:lnSpc>
            </a:pPr>
            <a:r>
              <a:rPr lang="ru-RU" sz="1000" dirty="0">
                <a:solidFill>
                  <a:srgbClr val="156193"/>
                </a:solidFill>
              </a:rPr>
              <a:t> </a:t>
            </a:r>
            <a:r>
              <a:rPr lang="ru-RU" sz="1000" dirty="0" smtClean="0">
                <a:solidFill>
                  <a:srgbClr val="156193"/>
                </a:solidFill>
              </a:rPr>
              <a:t>  </a:t>
            </a:r>
            <a:r>
              <a:rPr lang="ru-RU" sz="1000" dirty="0" smtClean="0"/>
              <a:t>(3,7%)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88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(1,0%)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69872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/>
              <a:t>           </a:t>
            </a:r>
            <a:r>
              <a:rPr lang="ru-RU" sz="1000" dirty="0" smtClean="0">
                <a:solidFill>
                  <a:srgbClr val="1E9CB2"/>
                </a:solidFill>
              </a:rPr>
              <a:t>676 </a:t>
            </a:r>
            <a:r>
              <a:rPr lang="ru-RU" sz="1000" dirty="0" smtClean="0"/>
              <a:t>(7,5%)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166 </a:t>
            </a:r>
            <a:r>
              <a:rPr lang="ru-RU" sz="1000" dirty="0" smtClean="0"/>
              <a:t>(1,8%)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1379 </a:t>
            </a:r>
            <a:r>
              <a:rPr lang="ru-RU" sz="1000" dirty="0" smtClean="0"/>
              <a:t>(15,2%)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3963 </a:t>
            </a:r>
            <a:r>
              <a:rPr lang="ru-RU" sz="1000" dirty="0" smtClean="0"/>
              <a:t>(43,8%)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2550 </a:t>
            </a:r>
            <a:r>
              <a:rPr lang="ru-RU" sz="1000" dirty="0" smtClean="0"/>
              <a:t>(28,2%)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135 </a:t>
            </a:r>
            <a:r>
              <a:rPr lang="ru-RU" sz="1000" dirty="0" smtClean="0"/>
              <a:t>(1,5%)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12 </a:t>
            </a:r>
            <a:r>
              <a:rPr lang="ru-RU" sz="1000" dirty="0" smtClean="0"/>
              <a:t>(0,1%)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176 </a:t>
            </a:r>
            <a:r>
              <a:rPr lang="ru-RU" sz="1000" dirty="0" smtClean="0"/>
              <a:t>(1,9%) 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ЦЕНТРА)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667244" y="709787"/>
            <a:ext cx="576000" cy="576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518102" y="732195"/>
            <a:ext cx="11689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СПЕЦИАЛИСТОВ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63497" y="646051"/>
            <a:ext cx="47974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5</a:t>
            </a:r>
          </a:p>
          <a:p>
            <a:pPr algn="ctr">
              <a:lnSpc>
                <a:spcPts val="600"/>
              </a:lnSpc>
            </a:pPr>
            <a:r>
              <a:rPr lang="ru-RU" sz="900" dirty="0" smtClean="0">
                <a:solidFill>
                  <a:schemeClr val="bg1"/>
                </a:solidFill>
              </a:rPr>
              <a:t>ЧЕЛ.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53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036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140" y="627441"/>
            <a:ext cx="3672408" cy="848934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«ЦЕНТР ПОМОЩИ ДЕТЯМ»</a:t>
            </a:r>
          </a:p>
          <a:p>
            <a:pPr>
              <a:lnSpc>
                <a:spcPts val="19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РЫБИНСК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ПРОБЛЕМ ОРГАНИЗАЦИЙ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26003125"/>
              </p:ext>
            </p:extLst>
          </p:nvPr>
        </p:nvGraphicFramePr>
        <p:xfrm>
          <a:off x="3711348" y="2497445"/>
          <a:ext cx="2859488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51470" y="1669551"/>
            <a:ext cx="755335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2259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310104315"/>
              </p:ext>
            </p:extLst>
          </p:nvPr>
        </p:nvGraphicFramePr>
        <p:xfrm>
          <a:off x="2970843" y="4519596"/>
          <a:ext cx="2519873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1087918133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162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2205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(97,6%)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7349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(83,4%)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0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0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4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(0,2%)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69872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/>
              <a:t>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488 </a:t>
            </a:r>
            <a:r>
              <a:rPr lang="ru-RU" sz="1000" dirty="0" smtClean="0"/>
              <a:t>(21,6%)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</a:t>
            </a:r>
            <a:endParaRPr lang="ru-RU" sz="1000" dirty="0" smtClean="0"/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         1242 </a:t>
            </a:r>
            <a:r>
              <a:rPr lang="ru-RU" sz="1000" dirty="0" smtClean="0"/>
              <a:t>(55,0%)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492 </a:t>
            </a:r>
            <a:r>
              <a:rPr lang="ru-RU" sz="1000" dirty="0" smtClean="0"/>
              <a:t>(21,8%)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37</a:t>
            </a:r>
            <a:r>
              <a:rPr lang="ru-RU" sz="1000" dirty="0" smtClean="0"/>
              <a:t> (1,6%)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</a:t>
            </a:r>
            <a:r>
              <a:rPr lang="ru-RU" sz="1000" dirty="0" smtClean="0"/>
              <a:t>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 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ЦЕНТРА)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667244" y="709787"/>
            <a:ext cx="576000" cy="576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518102" y="732195"/>
            <a:ext cx="11689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СПЕЦИАЛИСТОВ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63497" y="646051"/>
            <a:ext cx="47974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3</a:t>
            </a:r>
          </a:p>
          <a:p>
            <a:pPr algn="ctr">
              <a:lnSpc>
                <a:spcPts val="600"/>
              </a:lnSpc>
            </a:pPr>
            <a:r>
              <a:rPr lang="ru-RU" sz="900" dirty="0" smtClean="0">
                <a:solidFill>
                  <a:schemeClr val="bg1"/>
                </a:solidFill>
              </a:rPr>
              <a:t>ЧЕЛ.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5</a:t>
            </a:r>
            <a:r>
              <a:rPr lang="ru-RU" sz="1100" dirty="0" smtClean="0"/>
              <a:t>4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2800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848934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ЦЕНТР «СТИМУЛ»</a:t>
            </a:r>
          </a:p>
          <a:p>
            <a:pPr>
              <a:lnSpc>
                <a:spcPts val="19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ТУТАЕВ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ПРОБЛЕМ ОРГАНИЗАЦИЙ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533125519"/>
              </p:ext>
            </p:extLst>
          </p:nvPr>
        </p:nvGraphicFramePr>
        <p:xfrm>
          <a:off x="3711348" y="2497445"/>
          <a:ext cx="2139408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51470" y="1669551"/>
            <a:ext cx="755335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8808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3993311598"/>
              </p:ext>
            </p:extLst>
          </p:nvPr>
        </p:nvGraphicFramePr>
        <p:xfrm>
          <a:off x="2970843" y="4519596"/>
          <a:ext cx="2375857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195378483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162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</a:t>
            </a:r>
            <a:r>
              <a:rPr lang="ru-RU" sz="1000" dirty="0" smtClean="0">
                <a:solidFill>
                  <a:srgbClr val="156193"/>
                </a:solidFill>
              </a:rPr>
              <a:t>866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(9,8%)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7349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(83,4%)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149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(1,7%)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127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(1,4%)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317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(3,6%)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69872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/>
              <a:t>     </a:t>
            </a:r>
            <a:r>
              <a:rPr lang="ru-RU" sz="1000" dirty="0" smtClean="0">
                <a:solidFill>
                  <a:srgbClr val="1E9CB2"/>
                </a:solidFill>
              </a:rPr>
              <a:t>301 </a:t>
            </a:r>
            <a:r>
              <a:rPr lang="ru-RU" sz="1000" dirty="0" smtClean="0"/>
              <a:t>(3,4%)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242</a:t>
            </a:r>
            <a:r>
              <a:rPr lang="ru-RU" sz="1000" dirty="0" smtClean="0"/>
              <a:t> (2,7%)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1267 </a:t>
            </a:r>
            <a:r>
              <a:rPr lang="ru-RU" sz="1000" dirty="0" smtClean="0"/>
              <a:t>(14,4%)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</a:t>
            </a:r>
            <a:r>
              <a:rPr lang="ru-RU" sz="1000" dirty="0" smtClean="0">
                <a:solidFill>
                  <a:srgbClr val="1E9CB2"/>
                </a:solidFill>
              </a:rPr>
              <a:t>1118 </a:t>
            </a:r>
            <a:r>
              <a:rPr lang="ru-RU" sz="1000" dirty="0" smtClean="0"/>
              <a:t>(12,7%)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         5428</a:t>
            </a:r>
            <a:r>
              <a:rPr lang="ru-RU" sz="1000" dirty="0" smtClean="0"/>
              <a:t> (61,6%)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352 </a:t>
            </a:r>
            <a:r>
              <a:rPr lang="ru-RU" sz="1000" dirty="0" smtClean="0"/>
              <a:t>(4,0%)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100</a:t>
            </a:r>
            <a:r>
              <a:rPr lang="ru-RU" sz="1000" dirty="0" smtClean="0"/>
              <a:t> (1,1%)</a:t>
            </a:r>
            <a:r>
              <a:rPr lang="ru-RU" sz="1000" dirty="0" smtClean="0">
                <a:solidFill>
                  <a:srgbClr val="1E9CB2"/>
                </a:solidFill>
              </a:rPr>
              <a:t> 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ЦЕНТРА)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667244" y="709787"/>
            <a:ext cx="576000" cy="576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518102" y="732195"/>
            <a:ext cx="11689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СПЕЦИАЛИСТОВ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91748" y="646051"/>
            <a:ext cx="5501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11</a:t>
            </a:r>
          </a:p>
          <a:p>
            <a:pPr algn="ctr">
              <a:lnSpc>
                <a:spcPts val="600"/>
              </a:lnSpc>
            </a:pPr>
            <a:r>
              <a:rPr lang="ru-RU" sz="900" dirty="0" smtClean="0">
                <a:solidFill>
                  <a:schemeClr val="bg1"/>
                </a:solidFill>
              </a:rPr>
              <a:t>ЧЕЛ.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55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237044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48" y="606426"/>
            <a:ext cx="3600400" cy="848934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19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ЦЕНТР «ГАРМОНИЯ»</a:t>
            </a:r>
          </a:p>
          <a:p>
            <a:pPr>
              <a:lnSpc>
                <a:spcPts val="19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УГЛИЧ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1539" y="1597695"/>
            <a:ext cx="5355201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81067" y="1437047"/>
            <a:ext cx="129614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УСЛУГИ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23948" y="1597695"/>
            <a:ext cx="4453580" cy="561600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223648" y="1404367"/>
            <a:ext cx="16541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1E9CB2"/>
                </a:solidFill>
              </a:rPr>
              <a:t>ЗАПРОСЫ</a:t>
            </a:r>
            <a:endParaRPr lang="ru-RU" sz="1800" dirty="0">
              <a:solidFill>
                <a:srgbClr val="1E9CB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94772" y="1908423"/>
            <a:ext cx="4464496" cy="551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КОМПЛЕКСНОЕ ОБСЛЕДОВАНИЕ (ПМПК)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ПРИЕМНОЙ СЕМЬИ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ПРИ СОПРОВОЖДЕНИИ КАНДИДАТОВ </a:t>
            </a:r>
            <a:br>
              <a:rPr lang="ru-RU" sz="900" dirty="0">
                <a:solidFill>
                  <a:srgbClr val="911C62"/>
                </a:solidFill>
              </a:rPr>
            </a:br>
            <a:r>
              <a:rPr lang="ru-RU" sz="900" dirty="0">
                <a:solidFill>
                  <a:srgbClr val="911C62"/>
                </a:solidFill>
              </a:rPr>
              <a:t>В ЗАМЕЩАЮЩИЕ РОДИТЕЛИ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СПОРОВ ПРИ СОДЕЙСТВИИ МЕДИАТОРА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ПОМОЩИ ПО ТЕЛЕФОНУ ДОВЕРИЯ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ПСИХОТЕРАПЕВТИЧЕСКОЙ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ПСИХИАТРИЧЕСКОЙ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ОКАЗАНИЕ НЕВРОЛОГИЧЕСКОЙ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ОКАЗАНИЕ ЛОГОПЕДИЧЕСКОЙ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ДЕФЕКТОЛОГИЧЕСКОЙ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ЮРИДИЧЕСКОЙ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ОКАЗАНИЕ  ЭКСТРЕННОЙ ПСИХОЛОГИЧЕСКОЙ ПОМОЩИ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СИТУАЦИИ НАСИЛИЯ, МОББИНГА, ЖЕСТОКОГО ОБРАЩЕНИЯ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ЗАВИСИМОМ ПОВЕДЕНИИ (КОМПЬЮТЕРНАЯ,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ИГРОВАЯ, НАРКОТИЧЕСКАЯ, АЛКОГОЛЬНАЯ, НИКОТИНОВАЯ ЗАВИСИМОСТЬ)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УГРОЗЕ ПСИХОЛОГИЧЕСКОЙ БЕЗОПАСНОСТИ  В СЕТИ «ИНТЕРНЕТ»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rgbClr val="911C62"/>
                </a:solidFill>
              </a:rPr>
              <a:t>ПОМОЩЬ В СИТУАЦИИ СУИЦИДА, ПРОФИЛАКТИКА, СОПРОВОЖДЕНИЕ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ПРОФЕССИОНАЛЬНОМ САМООПРЕДЕЛЕНИИ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ОБУЧЕНИЮ В ШКОЛЕ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ОСВОЕНИЯ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ОБРАЗОВАТЕЛЬНЫХ ПРОГРАММ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 В РЕШЕНИИ ПРОБЛЕМ  АДАПТАЦИИ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ПРОБЛЕМ  ВОЗРАСТНОГО РАЗВИТИЯ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ОТ 0 ДО 3 ЛЕТ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ОДАРЕННЫХ ДЕТЕЙ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СОЦИАЛЬНО-ПСИХОЛОГИЧЕСКИЕ ПРОБЛЕМЫ  ДЕТЕЙ С ОВЗ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ДЕТЕЙ С РАССТРОЙСТВАМИ АУТИСТИЧЕСКОГО СПЕКТРА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РЕШЕНИИ СОЦИАЛЬНО-ПСИХОЛОГИЧЕСКИХ ПРОБЛЕМ  ДЕТЕЙ,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ЯВЛЯЮЩИХСЯ  ПОТЕРПЕВШИМИ, ОБВИНЯЕМЫМИ,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ПОДСУДИМЫМИ, ПОДОЗРЕВАЕМЫМИ, СВИДЕТЕЛЯМИ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ПРИ ПОДГОТОВКЕ К ГИА (ЕГЭ)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УРЕГУЛИРОВАНИЯ ВЗАИМООТНОШЕНИЙ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СРЕДИ СВЕРСТНИКОВ, С РОДИТЕЛЯМИ, С ПЕДАГОГАМИ</a:t>
            </a:r>
          </a:p>
          <a:p>
            <a:pPr marL="171450" indent="-171450">
              <a:lnSpc>
                <a:spcPts val="900"/>
              </a:lnSpc>
              <a:spcAft>
                <a:spcPts val="300"/>
              </a:spcAft>
              <a:buSzPct val="2000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911C62"/>
                </a:solidFill>
              </a:rPr>
              <a:t>ПОМОЩЬ В УРЕГУЛИРОВАНИИ СОЦИАЛЬНО-ПСИХОЛОГИЧЕСКИХ  </a:t>
            </a:r>
            <a:br>
              <a:rPr lang="ru-RU" sz="900" dirty="0" smtClean="0">
                <a:solidFill>
                  <a:srgbClr val="911C62"/>
                </a:solidFill>
              </a:rPr>
            </a:br>
            <a:r>
              <a:rPr lang="ru-RU" sz="900" dirty="0" smtClean="0">
                <a:solidFill>
                  <a:srgbClr val="911C62"/>
                </a:solidFill>
              </a:rPr>
              <a:t>ПРОБЛЕМ ОРГАНИЗАЦИЙ</a:t>
            </a:r>
            <a:endParaRPr lang="ru-RU" sz="900" dirty="0">
              <a:solidFill>
                <a:srgbClr val="911C6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42877" y="263705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1316570471"/>
              </p:ext>
            </p:extLst>
          </p:nvPr>
        </p:nvGraphicFramePr>
        <p:xfrm>
          <a:off x="3711348" y="2497445"/>
          <a:ext cx="2139408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Овал 38"/>
          <p:cNvSpPr/>
          <p:nvPr/>
        </p:nvSpPr>
        <p:spPr>
          <a:xfrm>
            <a:off x="2669139" y="1754935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651470" y="1669551"/>
            <a:ext cx="755335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1000" dirty="0" smtClean="0">
                <a:solidFill>
                  <a:schemeClr val="bg1"/>
                </a:solidFill>
              </a:rPr>
              <a:t>ВСЕГО</a:t>
            </a:r>
          </a:p>
          <a:p>
            <a:pPr>
              <a:lnSpc>
                <a:spcPts val="2300"/>
              </a:lnSpc>
            </a:pPr>
            <a:r>
              <a:rPr lang="ru-RU" sz="2200" dirty="0" smtClean="0">
                <a:solidFill>
                  <a:schemeClr val="bg1"/>
                </a:solidFill>
              </a:rPr>
              <a:t>4733</a:t>
            </a: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339657849"/>
              </p:ext>
            </p:extLst>
          </p:nvPr>
        </p:nvGraphicFramePr>
        <p:xfrm>
          <a:off x="2970843" y="4519596"/>
          <a:ext cx="2735897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18108" y="4356695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ДИАГНОСТИКА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900" dirty="0">
                <a:solidFill>
                  <a:srgbClr val="1E9CB2"/>
                </a:solidFill>
              </a:rPr>
              <a:t>КОРРЕКЦИЯ И </a:t>
            </a:r>
            <a:r>
              <a:rPr lang="ru-RU" sz="900" dirty="0" smtClean="0">
                <a:solidFill>
                  <a:srgbClr val="1E9CB2"/>
                </a:solidFill>
              </a:rPr>
              <a:t>РАЗВИТИЕ</a:t>
            </a:r>
          </a:p>
          <a:p>
            <a:pPr algn="r"/>
            <a:r>
              <a:rPr lang="ru-RU" sz="9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900" dirty="0">
                <a:solidFill>
                  <a:srgbClr val="1E9CB2"/>
                </a:solidFill>
              </a:rPr>
              <a:t>ПРОЕКТИРОВАНИЕ</a:t>
            </a:r>
          </a:p>
          <a:p>
            <a:pPr algn="r"/>
            <a:r>
              <a:rPr lang="ru-RU" sz="9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3402176909"/>
              </p:ext>
            </p:extLst>
          </p:nvPr>
        </p:nvGraphicFramePr>
        <p:xfrm>
          <a:off x="1599959" y="5849199"/>
          <a:ext cx="4106781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78148" y="2328429"/>
            <a:ext cx="1271305" cy="3693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НАПРАВЛЕНИЯМ ДЕЯТЕЛЬНОСТИ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148" y="4413895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ВИДАМ РАБОТ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7812" y="5926063"/>
            <a:ext cx="1271305" cy="230832"/>
          </a:xfrm>
          <a:prstGeom prst="rect">
            <a:avLst/>
          </a:prstGeom>
          <a:solidFill>
            <a:srgbClr val="F5C14B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ПО КОНТИНГЕНТУ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4532" y="2691968"/>
            <a:ext cx="20162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</a:t>
            </a:r>
            <a:r>
              <a:rPr lang="ru-RU" sz="1000" dirty="0" smtClean="0">
                <a:solidFill>
                  <a:srgbClr val="156193"/>
                </a:solidFill>
              </a:rPr>
              <a:t>448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(9,5%)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3071</a:t>
            </a: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(64,9%)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976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(20,6%)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181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(3,8%)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57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(1,2%)</a:t>
            </a:r>
            <a:endParaRPr lang="ru-RU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3079987" y="4605604"/>
            <a:ext cx="269872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dirty="0" smtClean="0"/>
              <a:t>     </a:t>
            </a:r>
            <a:r>
              <a:rPr lang="ru-RU" sz="1000" dirty="0">
                <a:solidFill>
                  <a:srgbClr val="1E9CB2"/>
                </a:solidFill>
              </a:rPr>
              <a:t>103 </a:t>
            </a:r>
            <a:r>
              <a:rPr lang="ru-RU" sz="1000" dirty="0" smtClean="0"/>
              <a:t>(2,2%)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643</a:t>
            </a:r>
            <a:r>
              <a:rPr lang="ru-RU" sz="1000" dirty="0" smtClean="0"/>
              <a:t> (13,6%)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  1293 </a:t>
            </a:r>
            <a:r>
              <a:rPr lang="ru-RU" sz="1000" dirty="0" smtClean="0"/>
              <a:t>(27,3%)</a:t>
            </a:r>
          </a:p>
          <a:p>
            <a:pPr>
              <a:lnSpc>
                <a:spcPts val="1100"/>
              </a:lnSpc>
            </a:pPr>
            <a:r>
              <a:rPr lang="ru-RU" sz="1000" dirty="0" smtClean="0"/>
              <a:t>                        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1466 </a:t>
            </a:r>
            <a:r>
              <a:rPr lang="ru-RU" sz="1000" dirty="0" smtClean="0"/>
              <a:t>(31,0%)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 1288</a:t>
            </a:r>
            <a:r>
              <a:rPr lang="ru-RU" sz="1000" dirty="0" smtClean="0"/>
              <a:t> (25,9%)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</a:t>
            </a:r>
            <a:r>
              <a:rPr lang="ru-RU" sz="1000" dirty="0" smtClean="0"/>
              <a:t>  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</a:t>
            </a:r>
          </a:p>
          <a:p>
            <a:pPr>
              <a:lnSpc>
                <a:spcPts val="11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0 </a:t>
            </a:r>
            <a:endParaRPr lang="ru-RU" sz="1000" dirty="0"/>
          </a:p>
        </p:txBody>
      </p:sp>
      <p:sp>
        <p:nvSpPr>
          <p:cNvPr id="38" name="TextBox 61"/>
          <p:cNvSpPr txBox="1"/>
          <p:nvPr/>
        </p:nvSpPr>
        <p:spPr>
          <a:xfrm>
            <a:off x="5850756" y="1640055"/>
            <a:ext cx="432048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4119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237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2356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6475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20594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04712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8831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72950" algn="l" defTabSz="1168237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rgbClr val="1E9CB2"/>
                </a:solidFill>
              </a:rPr>
              <a:t>(С КОТОРЫМИ </a:t>
            </a:r>
            <a:r>
              <a:rPr lang="ru-RU" sz="1000" dirty="0" smtClean="0">
                <a:solidFill>
                  <a:srgbClr val="911C62"/>
                </a:solidFill>
              </a:rPr>
              <a:t>РАБОТАЮТ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НЕ РАБОТАЮТ </a:t>
            </a:r>
            <a:r>
              <a:rPr lang="ru-RU" sz="1000" dirty="0" smtClean="0">
                <a:solidFill>
                  <a:srgbClr val="1E9CB2"/>
                </a:solidFill>
              </a:rPr>
              <a:t>СПЕЦИАЛИСТЫ ЦЕНТРА)</a:t>
            </a:r>
            <a:endParaRPr lang="ru-RU" sz="1000" dirty="0">
              <a:solidFill>
                <a:srgbClr val="1E9CB2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9667244" y="709787"/>
            <a:ext cx="576000" cy="576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518102" y="732195"/>
            <a:ext cx="11689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СПЕЦИАЛИСТОВ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63497" y="646051"/>
            <a:ext cx="47974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8</a:t>
            </a:r>
          </a:p>
          <a:p>
            <a:pPr algn="ctr">
              <a:lnSpc>
                <a:spcPts val="600"/>
              </a:lnSpc>
            </a:pPr>
            <a:r>
              <a:rPr lang="ru-RU" sz="900" dirty="0" smtClean="0">
                <a:solidFill>
                  <a:schemeClr val="bg1"/>
                </a:solidFill>
              </a:rPr>
              <a:t>ЧЕЛ.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56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90873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25772" y="653038"/>
            <a:ext cx="32647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ПЕРСПЕКТИВЫ РАЗВИТИЯ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6604" y="1686446"/>
            <a:ext cx="4176000" cy="1822895"/>
          </a:xfrm>
          <a:prstGeom prst="rect">
            <a:avLst/>
          </a:prstGeom>
          <a:ln>
            <a:solidFill>
              <a:srgbClr val="911C62"/>
            </a:solidFill>
            <a:prstDash val="lgDash"/>
          </a:ln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rgbClr val="911C62"/>
                </a:solidFill>
              </a:rPr>
              <a:t>ЦЕНТР ПОМОЩИ ДЕТЯМ</a:t>
            </a:r>
          </a:p>
          <a:p>
            <a:r>
              <a:rPr lang="ru-RU" sz="1000" dirty="0" smtClean="0">
                <a:solidFill>
                  <a:srgbClr val="911C62"/>
                </a:solidFill>
              </a:rPr>
              <a:t>ЯРОСЛАВЛЬ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Развитие </a:t>
            </a:r>
            <a:r>
              <a:rPr lang="ru-RU" sz="900" dirty="0"/>
              <a:t>и внедрение инновационной формы работы с семьями детей с ограниченными возможностями здоровья с использованием Интернет-ресурса. </a:t>
            </a:r>
            <a:endParaRPr lang="ru-RU" sz="900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Разработка </a:t>
            </a:r>
            <a:r>
              <a:rPr lang="ru-RU" sz="900" dirty="0"/>
              <a:t>информационных материалов для родителей и коррекционно-развивающих заданий для детей с ОВЗ с целью оказания комплексной психолого-педагогической помощи детям с ОВЗ. </a:t>
            </a:r>
            <a:endParaRPr lang="ru-RU" sz="900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Работа </a:t>
            </a:r>
            <a:r>
              <a:rPr lang="ru-RU" sz="900" dirty="0"/>
              <a:t>семейной психолого-педагогической консультации на базе структурного подразделения «Школа дистанционного обучения детей-инвалидов». Обучение детей-инвалидов с использованием дистанционных образовательных </a:t>
            </a:r>
            <a:r>
              <a:rPr lang="ru-RU" sz="900" dirty="0" smtClean="0"/>
              <a:t>технологий.</a:t>
            </a:r>
            <a:endParaRPr lang="ru-RU" sz="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6604" y="3659310"/>
            <a:ext cx="4176000" cy="3096344"/>
          </a:xfrm>
          <a:prstGeom prst="rect">
            <a:avLst/>
          </a:prstGeom>
          <a:ln>
            <a:solidFill>
              <a:srgbClr val="911C62"/>
            </a:solidFill>
            <a:prstDash val="lgDash"/>
          </a:ln>
        </p:spPr>
        <p:txBody>
          <a:bodyPr wrap="square">
            <a:noAutofit/>
          </a:bodyPr>
          <a:lstStyle/>
          <a:p>
            <a:r>
              <a:rPr lang="ru-RU" sz="1200" dirty="0">
                <a:solidFill>
                  <a:srgbClr val="911C62"/>
                </a:solidFill>
              </a:rPr>
              <a:t>ЦЕНТР </a:t>
            </a:r>
            <a:r>
              <a:rPr lang="ru-RU" sz="1200" dirty="0" smtClean="0">
                <a:solidFill>
                  <a:srgbClr val="911C62"/>
                </a:solidFill>
              </a:rPr>
              <a:t>«ДОВЕРИЕ»</a:t>
            </a:r>
            <a:endParaRPr lang="ru-RU" sz="1200" dirty="0">
              <a:solidFill>
                <a:srgbClr val="911C62"/>
              </a:solidFill>
            </a:endParaRPr>
          </a:p>
          <a:p>
            <a:r>
              <a:rPr lang="ru-RU" sz="1000" dirty="0" smtClean="0">
                <a:solidFill>
                  <a:srgbClr val="911C62"/>
                </a:solidFill>
              </a:rPr>
              <a:t>ЯРОСЛАВЛЬ</a:t>
            </a:r>
            <a:endParaRPr lang="ru-RU" sz="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/>
              <a:t>Стандартизация </a:t>
            </a:r>
            <a:r>
              <a:rPr lang="ru-RU" sz="900" dirty="0"/>
              <a:t>по всем направлениям деятельности Центра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Совершенствование методической и углубление практической работы по направлениям деятельности Центра.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Улучшение материальной оснащенности Центра.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Расширение информирования о деятельности Центра.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Усиление </a:t>
            </a:r>
            <a:r>
              <a:rPr lang="ru-RU" sz="900" dirty="0" err="1"/>
              <a:t>межведомственнного</a:t>
            </a:r>
            <a:r>
              <a:rPr lang="ru-RU" sz="900" dirty="0"/>
              <a:t> взаимодействия по различным вопросам.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/>
              <a:t>Продолжение </a:t>
            </a:r>
            <a:r>
              <a:rPr lang="ru-RU" sz="900" dirty="0"/>
              <a:t>просветительской и профилактической </a:t>
            </a:r>
            <a:r>
              <a:rPr lang="ru-RU" sz="900" dirty="0" smtClean="0"/>
              <a:t>работы </a:t>
            </a:r>
            <a:r>
              <a:rPr lang="ru-RU" sz="900" dirty="0"/>
              <a:t>с обучающимися СОШ </a:t>
            </a:r>
            <a:r>
              <a:rPr lang="ru-RU" sz="900" dirty="0" err="1"/>
              <a:t>г.Ярославля</a:t>
            </a:r>
            <a:r>
              <a:rPr lang="ru-RU" sz="900" dirty="0"/>
              <a:t> по программам, предупреждающим социально опасное поведение.  В сфере просветительской работы с детьми планируется расширить применение современных медиа-средств, новых интерактивных методов обучения. Формирование пространства в социальных сетях по повышению информированности о различных аспектах воспитания, развития, образования и коррекции. Создание дискуссионных площадок по актуальным вопросам деятельности Центра.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В сфере психолого-медико-социального сопровождения всех целевых </a:t>
            </a:r>
            <a:r>
              <a:rPr lang="ru-RU" sz="900" dirty="0" smtClean="0"/>
              <a:t>групп - расширение диапазона </a:t>
            </a:r>
            <a:r>
              <a:rPr lang="ru-RU" sz="900" dirty="0"/>
              <a:t>форм оказания помощи детям и их </a:t>
            </a:r>
            <a:r>
              <a:rPr lang="ru-RU" sz="900" dirty="0" smtClean="0"/>
              <a:t>родителями</a:t>
            </a:r>
            <a:r>
              <a:rPr lang="ru-RU" sz="900" dirty="0"/>
              <a:t>,</a:t>
            </a:r>
            <a:r>
              <a:rPr lang="ru-RU" sz="900" dirty="0" smtClean="0"/>
              <a:t> </a:t>
            </a:r>
            <a:r>
              <a:rPr lang="ru-RU" sz="900" dirty="0"/>
              <a:t>расширение спектра оказываемых услуг в рамках комнаты психологической разгрузки.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Помощь ОУ при инклюзивном обучении детей с ОВЗ.</a:t>
            </a:r>
          </a:p>
          <a:p>
            <a:pPr lvl="0">
              <a:buFont typeface="Wingdings" pitchFamily="2" charset="2"/>
              <a:buChar char="§"/>
            </a:pPr>
            <a:endParaRPr lang="ru-RU" sz="9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26620" y="778990"/>
            <a:ext cx="5760641" cy="5976664"/>
          </a:xfrm>
          <a:prstGeom prst="rect">
            <a:avLst/>
          </a:prstGeom>
          <a:ln>
            <a:solidFill>
              <a:srgbClr val="911C62"/>
            </a:solidFill>
            <a:prstDash val="lgDash"/>
          </a:ln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rgbClr val="911C62"/>
                </a:solidFill>
              </a:rPr>
              <a:t>ЦЕНТР «СТИМУЛ»</a:t>
            </a:r>
          </a:p>
          <a:p>
            <a:r>
              <a:rPr lang="ru-RU" sz="900" dirty="0" smtClean="0">
                <a:solidFill>
                  <a:srgbClr val="911C62"/>
                </a:solidFill>
              </a:rPr>
              <a:t>ТУТАЕВ</a:t>
            </a:r>
            <a:endParaRPr lang="ru-RU" sz="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Работа в статусе Муниципального ресурсного центра по укреплению и сохранению здоровья участниками образовательного процесса.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Работа </a:t>
            </a:r>
            <a:r>
              <a:rPr lang="ru-RU" sz="900" dirty="0"/>
              <a:t>Муниципальной службы примирения.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Функционирование </a:t>
            </a:r>
            <a:r>
              <a:rPr lang="ru-RU" sz="900" dirty="0"/>
              <a:t>кризисной службы экстренной психологической помощи, работа «Телефона доверия».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Психологическое </a:t>
            </a:r>
            <a:r>
              <a:rPr lang="ru-RU" sz="900" dirty="0"/>
              <a:t>сопровождение семей, воспитывающих детей, имеющих особые образовательные потребности, дальнейшая реализация программы сопровождения семей, имеющих детей-инвалидов и детей с ОВЗ.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Сопровождение </a:t>
            </a:r>
            <a:r>
              <a:rPr lang="ru-RU" sz="900" dirty="0"/>
              <a:t>судебных процессов с участием несовершеннолетних (экспертиза по судебным спорам между родителями о воспитании и месте жительства ребенка, сопровождение </a:t>
            </a:r>
            <a:r>
              <a:rPr lang="ru-RU" sz="900" dirty="0" smtClean="0"/>
              <a:t>детей – участников </a:t>
            </a:r>
            <a:r>
              <a:rPr lang="ru-RU" sz="900" dirty="0"/>
              <a:t>следственного процесса).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Осуществление </a:t>
            </a:r>
            <a:r>
              <a:rPr lang="ru-RU" sz="900" dirty="0"/>
              <a:t>индивидуально-ориентированной педагогической, психологической, дефектологической и логопедической помощи детям и подросткам (индивидуальные психотерапевтические, коррекционные занятия с детьми, групповые занятия с детьми и родителями).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Работа </a:t>
            </a:r>
            <a:r>
              <a:rPr lang="ru-RU" sz="900" dirty="0"/>
              <a:t>Территориальной психолого-медико-педагогической комиссии, как службы ранней помощи по своевременному выявлению недостатков в физическом или психологическом развитии, отклонений в поведении детей, составление индивидуального маршрута психолого-педагогического сопровождения ребенка в рамках инклюзивной практики.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Психологическое </a:t>
            </a:r>
            <a:r>
              <a:rPr lang="ru-RU" sz="900" dirty="0"/>
              <a:t>сопровождение приемных и опекаемых семей, в том числе обучение кандидатов в замещающие родители по программе «Родительские университеты» (Школа приемных родителей).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Содействие </a:t>
            </a:r>
            <a:r>
              <a:rPr lang="ru-RU" sz="900" dirty="0"/>
              <a:t>семейному устройству </a:t>
            </a:r>
            <a:r>
              <a:rPr lang="ru-RU" sz="900" dirty="0" smtClean="0"/>
              <a:t>детей-сирот </a:t>
            </a:r>
            <a:r>
              <a:rPr lang="ru-RU" sz="900" dirty="0"/>
              <a:t>и детей, оставшихся без попечения родителей.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Осуществление </a:t>
            </a:r>
            <a:r>
              <a:rPr lang="ru-RU" sz="900" dirty="0"/>
              <a:t>комплексных мер, направленных на оказание социальной, психологической и педагогической поддержки и помощи замещающим родителям.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Психологическое </a:t>
            </a:r>
            <a:r>
              <a:rPr lang="ru-RU" sz="900" dirty="0"/>
              <a:t>сопровождение профессионального самоопределения, </a:t>
            </a:r>
            <a:r>
              <a:rPr lang="ru-RU" sz="900" dirty="0" err="1"/>
              <a:t>предпрофильной</a:t>
            </a:r>
            <a:r>
              <a:rPr lang="ru-RU" sz="900" dirty="0"/>
              <a:t> подготовки и профильного обучения. Работа </a:t>
            </a:r>
            <a:r>
              <a:rPr lang="ru-RU" sz="900" dirty="0" err="1"/>
              <a:t>профориентационного</a:t>
            </a:r>
            <a:r>
              <a:rPr lang="ru-RU" sz="900" dirty="0"/>
              <a:t> консультационного пункта для подростков.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Осуществление методической работы </a:t>
            </a:r>
            <a:r>
              <a:rPr lang="ru-RU" sz="900" dirty="0"/>
              <a:t>и </a:t>
            </a:r>
            <a:r>
              <a:rPr lang="ru-RU" sz="900" dirty="0" err="1" smtClean="0"/>
              <a:t>координаци</a:t>
            </a:r>
            <a:r>
              <a:rPr lang="ru-RU" sz="900" dirty="0" smtClean="0"/>
              <a:t> </a:t>
            </a:r>
            <a:r>
              <a:rPr lang="ru-RU" sz="900" dirty="0"/>
              <a:t>(на базе Центра «Стимул» функционируют методические объединения школьных и дошкольных психологов, учителей-дефектологов, координационный совет специалистов ОУ ТМР по </a:t>
            </a:r>
            <a:r>
              <a:rPr lang="ru-RU" sz="900" dirty="0" err="1"/>
              <a:t>здоровьесбережению</a:t>
            </a:r>
            <a:r>
              <a:rPr lang="ru-RU" sz="900" dirty="0"/>
              <a:t>, координационный совет сети школьных служб примирения, осуществляется работа по программе «Школа молодого педагога»).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Сопровождение </a:t>
            </a:r>
            <a:r>
              <a:rPr lang="ru-RU" sz="900" dirty="0"/>
              <a:t>педагогических работников (реализация программы адаптации молодых специалистов, </a:t>
            </a:r>
            <a:r>
              <a:rPr lang="ru-RU" sz="900" dirty="0" err="1"/>
              <a:t>тренинговые</a:t>
            </a:r>
            <a:r>
              <a:rPr lang="ru-RU" sz="900" dirty="0"/>
              <a:t> занятия по профилактике профессионального выгорания педагогов, проведение фестивалей социально-психологических и педагогических идей</a:t>
            </a:r>
            <a:r>
              <a:rPr lang="ru-RU" sz="900" dirty="0" smtClean="0"/>
              <a:t>).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Мониторинг </a:t>
            </a:r>
            <a:r>
              <a:rPr lang="ru-RU" sz="900" dirty="0"/>
              <a:t>по направлениям:</a:t>
            </a:r>
          </a:p>
          <a:p>
            <a:pPr marL="447675" lvl="0" indent="-85725">
              <a:buFont typeface="Calibri" pitchFamily="34" charset="0"/>
              <a:buChar char="⁻"/>
            </a:pPr>
            <a:r>
              <a:rPr lang="ru-RU" sz="900" dirty="0"/>
              <a:t>Психологическое здоровье семьи жителей ТМР;</a:t>
            </a:r>
          </a:p>
          <a:p>
            <a:pPr marL="447675" lvl="0" indent="-85725">
              <a:buFont typeface="Calibri" pitchFamily="34" charset="0"/>
              <a:buChar char="⁻"/>
            </a:pPr>
            <a:r>
              <a:rPr lang="ru-RU" sz="900" dirty="0"/>
              <a:t>ПМК «</a:t>
            </a:r>
            <a:r>
              <a:rPr lang="ru-RU" sz="900" dirty="0" err="1"/>
              <a:t>Социомониторинг</a:t>
            </a:r>
            <a:r>
              <a:rPr lang="ru-RU" sz="900" dirty="0"/>
              <a:t>»;</a:t>
            </a:r>
          </a:p>
          <a:p>
            <a:pPr marL="447675" lvl="0" indent="-85725">
              <a:buFont typeface="Calibri" pitchFamily="34" charset="0"/>
              <a:buChar char="⁻"/>
            </a:pPr>
            <a:r>
              <a:rPr lang="ru-RU" sz="900" dirty="0"/>
              <a:t>Личностные результаты обучающихся 1-4 классов;</a:t>
            </a:r>
          </a:p>
          <a:p>
            <a:pPr marL="447675" lvl="0" indent="-85725">
              <a:buFont typeface="Calibri" pitchFamily="34" charset="0"/>
              <a:buChar char="⁻"/>
            </a:pPr>
            <a:r>
              <a:rPr lang="ru-RU" sz="900" dirty="0"/>
              <a:t>Ситуация употребления ПАВ среди несовершеннолетних;</a:t>
            </a:r>
          </a:p>
          <a:p>
            <a:pPr marL="447675" lvl="0" indent="-85725">
              <a:buFont typeface="Calibri" pitchFamily="34" charset="0"/>
              <a:buChar char="⁻"/>
            </a:pPr>
            <a:r>
              <a:rPr lang="ru-RU" sz="900" dirty="0"/>
              <a:t>Удовлетворенность сетевым профильным обучением;</a:t>
            </a:r>
          </a:p>
          <a:p>
            <a:pPr marL="447675" lvl="0" indent="-85725">
              <a:buFont typeface="Calibri" pitchFamily="34" charset="0"/>
              <a:buChar char="⁻"/>
            </a:pPr>
            <a:r>
              <a:rPr lang="ru-RU" sz="900" dirty="0"/>
              <a:t>Удовлетворенность образовательным процессом.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Работа </a:t>
            </a:r>
            <a:r>
              <a:rPr lang="ru-RU" sz="900" dirty="0"/>
              <a:t>в статусе базовой </a:t>
            </a:r>
            <a:r>
              <a:rPr lang="ru-RU" sz="900" dirty="0" smtClean="0"/>
              <a:t>площадки ГАУ ДПО ЯО «Институт </a:t>
            </a:r>
            <a:r>
              <a:rPr lang="ru-RU" sz="900" dirty="0"/>
              <a:t>развития </a:t>
            </a:r>
            <a:r>
              <a:rPr lang="ru-RU" sz="900" dirty="0" smtClean="0"/>
              <a:t>образования» </a:t>
            </a:r>
            <a:r>
              <a:rPr lang="ru-RU" sz="900" dirty="0"/>
              <a:t>по созданию и сопровождению психологически безопасной образовательной среды в образовательной организации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57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739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234" y="622753"/>
            <a:ext cx="1172083" cy="487297"/>
          </a:xfrm>
          <a:prstGeom prst="rect">
            <a:avLst/>
          </a:prstGeom>
          <a:noFill/>
        </p:spPr>
        <p:txBody>
          <a:bodyPr wrap="none" lIns="116824" tIns="58412" rIns="116824" bIns="58412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КАДРЫ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84" y="972319"/>
            <a:ext cx="3418742" cy="4091862"/>
          </a:xfrm>
          <a:prstGeom prst="rect">
            <a:avLst/>
          </a:prstGeom>
        </p:spPr>
      </p:pic>
      <p:sp>
        <p:nvSpPr>
          <p:cNvPr id="89" name="Овал 88"/>
          <p:cNvSpPr/>
          <p:nvPr/>
        </p:nvSpPr>
        <p:spPr>
          <a:xfrm>
            <a:off x="7543485" y="2899600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6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7260656" y="2592557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5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7260657" y="2168899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8377419" y="3656701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4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8330070" y="3079600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6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9961332" y="1928509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1" name="Овал 100"/>
          <p:cNvSpPr/>
          <p:nvPr/>
        </p:nvSpPr>
        <p:spPr>
          <a:xfrm>
            <a:off x="9341791" y="2325952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14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2" name="Овал 101"/>
          <p:cNvSpPr/>
          <p:nvPr/>
        </p:nvSpPr>
        <p:spPr>
          <a:xfrm>
            <a:off x="9425030" y="3656701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25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3" name="Овал 102"/>
          <p:cNvSpPr/>
          <p:nvPr/>
        </p:nvSpPr>
        <p:spPr>
          <a:xfrm>
            <a:off x="9369817" y="3368669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38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4" name="Овал 103"/>
          <p:cNvSpPr/>
          <p:nvPr/>
        </p:nvSpPr>
        <p:spPr>
          <a:xfrm>
            <a:off x="8386516" y="1544390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10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8020950" y="4022985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6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9341791" y="1634390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8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9678101" y="2811764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7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8751872" y="2679883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41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8374707" y="2017577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8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9012401" y="4322025"/>
            <a:ext cx="144000" cy="14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3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14" name="Овал 113"/>
          <p:cNvSpPr/>
          <p:nvPr/>
        </p:nvSpPr>
        <p:spPr>
          <a:xfrm>
            <a:off x="9012401" y="4546675"/>
            <a:ext cx="144000" cy="144000"/>
          </a:xfrm>
          <a:prstGeom prst="ellipse">
            <a:avLst/>
          </a:prstGeom>
          <a:solidFill>
            <a:srgbClr val="FCB72E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2</a:t>
            </a:r>
            <a:endParaRPr lang="ru-RU" sz="800" dirty="0">
              <a:solidFill>
                <a:schemeClr val="tx1"/>
              </a:solidFill>
            </a:endParaRPr>
          </a:p>
        </p:txBody>
      </p:sp>
      <p:pic>
        <p:nvPicPr>
          <p:cNvPr id="116" name="Picture 2" descr="C:\ОБЩЕЕ\картинки\иконки\one-color\png\64px\pho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401" y="4728195"/>
            <a:ext cx="144000" cy="14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C:\ОБЩЕЕ\картинки\иконки\one-color\png\64px\pho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404" y="2818423"/>
            <a:ext cx="180000" cy="1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7769869" y="4528605"/>
            <a:ext cx="1157601" cy="1362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 smtClean="0"/>
              <a:t>г. Переславль-Залесский</a:t>
            </a:r>
            <a:endParaRPr lang="ru-RU" sz="800" dirty="0"/>
          </a:p>
        </p:txBody>
      </p:sp>
      <p:sp>
        <p:nvSpPr>
          <p:cNvPr id="128" name="Овал 127"/>
          <p:cNvSpPr/>
          <p:nvPr/>
        </p:nvSpPr>
        <p:spPr>
          <a:xfrm>
            <a:off x="8373331" y="4653187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22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8566516" y="1544390"/>
            <a:ext cx="180000" cy="180000"/>
          </a:xfrm>
          <a:prstGeom prst="ellipse">
            <a:avLst/>
          </a:prstGeom>
          <a:solidFill>
            <a:srgbClr val="FCB72E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1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8931912" y="2679883"/>
            <a:ext cx="180000" cy="180000"/>
          </a:xfrm>
          <a:prstGeom prst="ellipse">
            <a:avLst/>
          </a:prstGeom>
          <a:solidFill>
            <a:srgbClr val="FCB72E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1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9308213" y="3739292"/>
            <a:ext cx="180000" cy="180000"/>
          </a:xfrm>
          <a:prstGeom prst="ellipse">
            <a:avLst/>
          </a:prstGeom>
          <a:solidFill>
            <a:srgbClr val="FCB72E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1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028850" y="2432565"/>
            <a:ext cx="712501" cy="1532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 smtClean="0"/>
              <a:t>г. Рыбинск</a:t>
            </a:r>
            <a:endParaRPr lang="ru-RU" sz="900" dirty="0"/>
          </a:p>
        </p:txBody>
      </p:sp>
      <p:sp>
        <p:nvSpPr>
          <p:cNvPr id="136" name="Овал 135"/>
          <p:cNvSpPr/>
          <p:nvPr/>
        </p:nvSpPr>
        <p:spPr>
          <a:xfrm>
            <a:off x="8184524" y="2561846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60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7" name="Овал 136"/>
          <p:cNvSpPr/>
          <p:nvPr/>
        </p:nvSpPr>
        <p:spPr>
          <a:xfrm>
            <a:off x="8377419" y="2564027"/>
            <a:ext cx="180000" cy="180000"/>
          </a:xfrm>
          <a:prstGeom prst="ellipse">
            <a:avLst/>
          </a:prstGeom>
          <a:solidFill>
            <a:srgbClr val="FCB72E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1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9111912" y="4160757"/>
            <a:ext cx="1538277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Условные обозначения:</a:t>
            </a:r>
          </a:p>
          <a:p>
            <a:r>
              <a:rPr lang="ru-RU" sz="800" dirty="0"/>
              <a:t>Специалисты Службы 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>(</a:t>
            </a:r>
            <a:r>
              <a:rPr lang="ru-RU" sz="800" dirty="0"/>
              <a:t>кол-во чел</a:t>
            </a:r>
            <a:r>
              <a:rPr lang="ru-RU" sz="800" dirty="0" smtClean="0"/>
              <a:t>.)</a:t>
            </a:r>
          </a:p>
          <a:p>
            <a:pPr>
              <a:spcAft>
                <a:spcPts val="300"/>
              </a:spcAft>
            </a:pPr>
            <a:r>
              <a:rPr lang="ru-RU" sz="800" dirty="0"/>
              <a:t>ППМС-центры (кол-во</a:t>
            </a:r>
            <a:r>
              <a:rPr lang="ru-RU" sz="800" dirty="0" smtClean="0"/>
              <a:t>)</a:t>
            </a:r>
          </a:p>
          <a:p>
            <a:r>
              <a:rPr lang="ru-RU" sz="800" dirty="0"/>
              <a:t>Наличие телефона </a:t>
            </a:r>
            <a:r>
              <a:rPr lang="ru-RU" sz="800" dirty="0" smtClean="0"/>
              <a:t>доверия</a:t>
            </a:r>
            <a:endParaRPr lang="ru-RU" sz="8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0148443" y="6876975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4</a:t>
            </a:r>
            <a:endParaRPr lang="ru-RU" sz="1100" dirty="0"/>
          </a:p>
        </p:txBody>
      </p:sp>
      <p:sp>
        <p:nvSpPr>
          <p:cNvPr id="130" name="Овал 129"/>
          <p:cNvSpPr/>
          <p:nvPr/>
        </p:nvSpPr>
        <p:spPr>
          <a:xfrm>
            <a:off x="7986653" y="3425382"/>
            <a:ext cx="180000" cy="180000"/>
          </a:xfrm>
          <a:prstGeom prst="ellipse">
            <a:avLst/>
          </a:prstGeom>
          <a:solidFill>
            <a:srgbClr val="FCB72E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1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7816759" y="3425382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22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51" name="Picture 2" descr="C:\ОБЩЕЕ\картинки\иконки\one-color\png\64px\pho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50" y="3234769"/>
            <a:ext cx="180000" cy="1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8949164" y="3000998"/>
            <a:ext cx="565866" cy="1362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 smtClean="0"/>
              <a:t>г. Ярославль</a:t>
            </a:r>
            <a:endParaRPr lang="ru-RU" sz="800" dirty="0"/>
          </a:p>
        </p:txBody>
      </p:sp>
      <p:sp>
        <p:nvSpPr>
          <p:cNvPr id="123" name="Овал 122"/>
          <p:cNvSpPr/>
          <p:nvPr/>
        </p:nvSpPr>
        <p:spPr>
          <a:xfrm>
            <a:off x="9027087" y="3115574"/>
            <a:ext cx="216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403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9229384" y="3100202"/>
            <a:ext cx="180000" cy="180000"/>
          </a:xfrm>
          <a:prstGeom prst="ellipse">
            <a:avLst/>
          </a:prstGeom>
          <a:solidFill>
            <a:srgbClr val="FCB72E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4</a:t>
            </a:r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119" name="Picture 2" descr="C:\ОБЩЕЕ\картинки\иконки\one-color\png\64px\pho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360" y="4006180"/>
            <a:ext cx="180000" cy="1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Овал 110"/>
          <p:cNvSpPr/>
          <p:nvPr/>
        </p:nvSpPr>
        <p:spPr>
          <a:xfrm>
            <a:off x="8667596" y="3886522"/>
            <a:ext cx="180000" cy="1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31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8871311" y="3886522"/>
            <a:ext cx="180000" cy="180000"/>
          </a:xfrm>
          <a:prstGeom prst="ellipse">
            <a:avLst/>
          </a:prstGeom>
          <a:solidFill>
            <a:srgbClr val="FCB72E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1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14283" y="5807903"/>
            <a:ext cx="3817221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dirty="0" smtClean="0">
                <a:solidFill>
                  <a:srgbClr val="FFC000"/>
                </a:solidFill>
              </a:rPr>
              <a:t>ПЕРВИЧНЫЙ УРОВЕНЬ  </a:t>
            </a:r>
            <a:r>
              <a:rPr lang="ru-RU" sz="2400" dirty="0" smtClean="0">
                <a:solidFill>
                  <a:srgbClr val="911C62"/>
                </a:solidFill>
              </a:rPr>
              <a:t>541</a:t>
            </a:r>
            <a:r>
              <a:rPr lang="ru-RU" sz="1400" dirty="0" smtClean="0">
                <a:solidFill>
                  <a:srgbClr val="911C62"/>
                </a:solidFill>
              </a:rPr>
              <a:t> </a:t>
            </a:r>
            <a:r>
              <a:rPr lang="ru-RU" sz="1000" dirty="0" smtClean="0"/>
              <a:t>чел.</a:t>
            </a:r>
            <a:endParaRPr lang="ru-RU" sz="10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333534" y="4007703"/>
            <a:ext cx="3817221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dirty="0" smtClean="0">
                <a:solidFill>
                  <a:srgbClr val="FF0000"/>
                </a:solidFill>
              </a:rPr>
              <a:t>МУНИЦИПАЛЬНЫЙ УРОВЕНЬ </a:t>
            </a:r>
            <a:r>
              <a:rPr lang="ru-RU" sz="2400" dirty="0" smtClean="0">
                <a:solidFill>
                  <a:srgbClr val="911C62"/>
                </a:solidFill>
              </a:rPr>
              <a:t>121</a:t>
            </a:r>
            <a:r>
              <a:rPr lang="ru-RU" sz="1000" dirty="0" smtClean="0"/>
              <a:t> чел.</a:t>
            </a:r>
            <a:endParaRPr lang="ru-RU" sz="100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343159" y="2130862"/>
            <a:ext cx="3914792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200" dirty="0" smtClean="0">
                <a:solidFill>
                  <a:srgbClr val="385D8A"/>
                </a:solidFill>
              </a:rPr>
              <a:t>ОБЛАСТНОЙ УРОВЕНЬ </a:t>
            </a:r>
            <a:r>
              <a:rPr lang="ru-RU" sz="2400" dirty="0" smtClean="0">
                <a:solidFill>
                  <a:srgbClr val="911C62"/>
                </a:solidFill>
              </a:rPr>
              <a:t>58</a:t>
            </a:r>
            <a:r>
              <a:rPr lang="ru-RU" sz="1800" dirty="0" smtClean="0">
                <a:solidFill>
                  <a:srgbClr val="911C62"/>
                </a:solidFill>
              </a:rPr>
              <a:t> </a:t>
            </a:r>
            <a:r>
              <a:rPr lang="ru-RU" sz="1000" dirty="0" smtClean="0"/>
              <a:t>чел.</a:t>
            </a:r>
            <a:endParaRPr lang="ru-RU" sz="1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61370"/>
              </p:ext>
            </p:extLst>
          </p:nvPr>
        </p:nvGraphicFramePr>
        <p:xfrm>
          <a:off x="377979" y="6041300"/>
          <a:ext cx="3780000" cy="1051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ДОО, в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. спец.(корр.)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ООО, в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. спец.(корр.)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ШКОЛЫ-ИНТЕРНАТЫ, в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. спец.(корр.)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ДЕТСКИЕ ДОМА, в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. спец.(корр.)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СПО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015479"/>
              </p:ext>
            </p:extLst>
          </p:nvPr>
        </p:nvGraphicFramePr>
        <p:xfrm>
          <a:off x="386723" y="4247239"/>
          <a:ext cx="3780000" cy="1356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МОУ ДПО ГЦРО г. Ярославля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МБОУ ДПО ЦСУОП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Борисоглебского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МР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МОУ ДПО «Информационно-образовательный центр» </a:t>
                      </a:r>
                      <a:b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г. Рыбинска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МБУ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Переславского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 МР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МЦМиПП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ППМС-Центры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Учреждения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дополнительного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образования (УДО)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779328"/>
              </p:ext>
            </p:extLst>
          </p:nvPr>
        </p:nvGraphicFramePr>
        <p:xfrm>
          <a:off x="424658" y="2357757"/>
          <a:ext cx="3780000" cy="1472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ГУ ЯО «Центр оценки и контроля качества образования»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ГОАУ ЯО «Институт развития образования»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ГОУ ЯО «Центр помощи детям»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ГУ ЯО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ЦПОиПП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 «Ресурс»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ГОАУ ДОД ЯО «Центр детей и юношества»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ГУ ЯО «Центр по усыновлению, опеке и попечительству»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Эксперты-психологи  высшей школы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61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629452"/>
              </p:ext>
            </p:extLst>
          </p:nvPr>
        </p:nvGraphicFramePr>
        <p:xfrm>
          <a:off x="4858694" y="2360690"/>
          <a:ext cx="2080325" cy="454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Большесельский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Борисоглебский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Брейтовский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Гаврилов-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Ямский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Даниловский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Любимский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Мышкинский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Некоузский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Некрасовский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Первомайский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Переславский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г. Переславль-Залесский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Пошехонский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Ростовский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Рыбинский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г. Рыбинск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Тутаевский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Угличский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 МР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Ярославский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МР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7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г.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Ярославль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r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пециалисты областного уровня Службы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168237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9C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45558" y="1803861"/>
            <a:ext cx="2673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911C62"/>
                </a:solidFill>
              </a:rPr>
              <a:t> ПО МУНИЦИПАЛЬНЫМ РАЙОНАМ </a:t>
            </a:r>
            <a:endParaRPr lang="ru-RU" sz="1200" dirty="0">
              <a:solidFill>
                <a:srgbClr val="911C62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2114483" y="1803861"/>
            <a:ext cx="21892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911C62"/>
                </a:solidFill>
              </a:rPr>
              <a:t>ПО УРОВНЯМ СЛУЖБЫ</a:t>
            </a:r>
            <a:endParaRPr lang="ru-RU" sz="1200" dirty="0">
              <a:solidFill>
                <a:srgbClr val="911C62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104111" y="674995"/>
            <a:ext cx="211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1E9CB2"/>
                </a:solidFill>
              </a:rPr>
              <a:t>КАДРОВЫЙ СОСТАВ</a:t>
            </a:r>
            <a:endParaRPr lang="ru-RU" sz="1800" dirty="0"/>
          </a:p>
        </p:txBody>
      </p:sp>
      <p:sp>
        <p:nvSpPr>
          <p:cNvPr id="66" name="Овал 65"/>
          <p:cNvSpPr/>
          <p:nvPr/>
        </p:nvSpPr>
        <p:spPr>
          <a:xfrm>
            <a:off x="5370074" y="987661"/>
            <a:ext cx="720000" cy="720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4220932" y="1010069"/>
            <a:ext cx="116897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КОЛИЧЕСТВО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СПЕЦИАЛИСТОВ</a:t>
            </a:r>
          </a:p>
          <a:p>
            <a:pPr algn="r"/>
            <a:r>
              <a:rPr lang="ru-RU" sz="1100" dirty="0" smtClean="0">
                <a:solidFill>
                  <a:srgbClr val="911C62"/>
                </a:solidFill>
              </a:rPr>
              <a:t>СЛУЖБЫ</a:t>
            </a:r>
            <a:endParaRPr lang="ru-RU" sz="1100" dirty="0">
              <a:solidFill>
                <a:srgbClr val="911C6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94578" y="1020227"/>
            <a:ext cx="73289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720</a:t>
            </a:r>
          </a:p>
          <a:p>
            <a:pPr algn="ctr">
              <a:lnSpc>
                <a:spcPts val="600"/>
              </a:lnSpc>
            </a:pPr>
            <a:r>
              <a:rPr lang="ru-RU" sz="900" dirty="0" smtClean="0">
                <a:solidFill>
                  <a:schemeClr val="bg1"/>
                </a:solidFill>
              </a:rPr>
              <a:t>ЧЕЛ.</a:t>
            </a:r>
            <a:endParaRPr lang="ru-RU" sz="900" dirty="0">
              <a:solidFill>
                <a:schemeClr val="bg1"/>
              </a:solidFill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4490747" y="1692399"/>
            <a:ext cx="0" cy="5652000"/>
          </a:xfrm>
          <a:prstGeom prst="line">
            <a:avLst/>
          </a:prstGeom>
          <a:ln>
            <a:solidFill>
              <a:srgbClr val="85096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680789" y="5128347"/>
            <a:ext cx="27410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i="1" dirty="0">
                <a:solidFill>
                  <a:schemeClr val="bg1">
                    <a:lumMod val="50000"/>
                  </a:schemeClr>
                </a:solidFill>
              </a:rPr>
              <a:t>МБУ ЦППМСП «НАДЕЖДА» (Пошехонье</a:t>
            </a:r>
            <a:r>
              <a:rPr lang="ru-RU" sz="900" dirty="0" smtClean="0"/>
              <a:t>)</a:t>
            </a:r>
            <a:endParaRPr lang="ru-RU" sz="900" dirty="0"/>
          </a:p>
          <a:p>
            <a:pPr algn="r"/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</a:rPr>
              <a:t>с сентября 2018 реорганизован </a:t>
            </a:r>
            <a:br>
              <a:rPr lang="ru-RU" sz="9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</a:rPr>
              <a:t>в отдел  </a:t>
            </a:r>
            <a:r>
              <a:rPr lang="ru-RU" sz="900" i="1" dirty="0">
                <a:solidFill>
                  <a:schemeClr val="bg1">
                    <a:lumMod val="50000"/>
                  </a:schemeClr>
                </a:solidFill>
              </a:rPr>
              <a:t>МБУ ДО ЦЕНТР «ЭДЕЛЬВЕЙС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</a:rPr>
              <a:t>» </a:t>
            </a:r>
            <a:endParaRPr lang="ru-RU" sz="9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78148" y="540271"/>
            <a:ext cx="32241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УЧАСТИЕ  В ПРОГРАММАХ,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ПРОЕКТАХ, КОНКУРСАХ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4692" y="1620391"/>
            <a:ext cx="5040000" cy="815608"/>
          </a:xfrm>
          <a:prstGeom prst="rect">
            <a:avLst/>
          </a:prstGeom>
          <a:ln>
            <a:solidFill>
              <a:srgbClr val="385D8A"/>
            </a:solidFill>
            <a:prstDash val="lgDash"/>
          </a:ln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rgbClr val="911C62"/>
                </a:solidFill>
              </a:rPr>
              <a:t>ЦЕНТР «ДОВЕРИЕ»</a:t>
            </a:r>
          </a:p>
          <a:p>
            <a:r>
              <a:rPr lang="ru-RU" sz="900" dirty="0" smtClean="0">
                <a:solidFill>
                  <a:srgbClr val="911C62"/>
                </a:solidFill>
              </a:rPr>
              <a:t>ЯРОСЛАВЛЬ</a:t>
            </a:r>
            <a:endParaRPr lang="ru-RU" sz="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900" dirty="0" smtClean="0"/>
              <a:t>Городской конкурс:  </a:t>
            </a:r>
            <a:r>
              <a:rPr lang="ru-RU" sz="900" dirty="0"/>
              <a:t>в номинации «Лучшая презентация по профилактике употребления ПАВ «Я выбираю жизнь» - Диплом </a:t>
            </a:r>
            <a:r>
              <a:rPr lang="en-US" sz="900" dirty="0"/>
              <a:t>I</a:t>
            </a:r>
            <a:r>
              <a:rPr lang="ru-RU" sz="900" dirty="0"/>
              <a:t> </a:t>
            </a:r>
            <a:r>
              <a:rPr lang="ru-RU" sz="900" dirty="0" smtClean="0"/>
              <a:t>место; в </a:t>
            </a:r>
            <a:r>
              <a:rPr lang="ru-RU" sz="900" dirty="0"/>
              <a:t>номинации </a:t>
            </a:r>
            <a:r>
              <a:rPr lang="ru-RU" sz="900" dirty="0" smtClean="0"/>
              <a:t>«Лучший </a:t>
            </a:r>
            <a:r>
              <a:rPr lang="ru-RU" sz="900" dirty="0"/>
              <a:t>проект по профилактике безнадзорности и правонарушений «Движение вперед» -  Диплом </a:t>
            </a:r>
            <a:r>
              <a:rPr lang="en-US" sz="900" dirty="0"/>
              <a:t>II</a:t>
            </a:r>
            <a:r>
              <a:rPr lang="ru-RU" sz="900" dirty="0"/>
              <a:t> место.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4692" y="2520703"/>
            <a:ext cx="5040000" cy="1908000"/>
          </a:xfrm>
          <a:prstGeom prst="rect">
            <a:avLst/>
          </a:prstGeom>
          <a:ln>
            <a:solidFill>
              <a:srgbClr val="385D8A"/>
            </a:solidFill>
            <a:prstDash val="lgDash"/>
          </a:ln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rgbClr val="911C62"/>
                </a:solidFill>
              </a:rPr>
              <a:t>ЦЕНТР «РАЗВИТИЕ»</a:t>
            </a:r>
          </a:p>
          <a:p>
            <a:r>
              <a:rPr lang="ru-RU" sz="900" dirty="0" smtClean="0">
                <a:solidFill>
                  <a:srgbClr val="911C62"/>
                </a:solidFill>
              </a:rPr>
              <a:t>ЯРОСЛАВЛЬ</a:t>
            </a:r>
            <a:endParaRPr lang="ru-RU" sz="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/>
              <a:t>МРЦ «Организация </a:t>
            </a:r>
            <a:r>
              <a:rPr lang="ru-RU" sz="900" dirty="0"/>
              <a:t>инклюзивного образования в ОО МСО г. </a:t>
            </a:r>
            <a:r>
              <a:rPr lang="ru-RU" sz="900" dirty="0" smtClean="0"/>
              <a:t>Ярославля» </a:t>
            </a:r>
            <a:r>
              <a:rPr lang="ru-RU" sz="900" dirty="0"/>
              <a:t>(третий год реализации проекта</a:t>
            </a:r>
            <a:r>
              <a:rPr lang="ru-RU" sz="900" dirty="0" smtClean="0"/>
              <a:t>)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/>
              <a:t>МИП «Организация </a:t>
            </a:r>
            <a:r>
              <a:rPr lang="ru-RU" sz="900" dirty="0"/>
              <a:t>комплексного сопровождения детей раннего возраста в МСО г. </a:t>
            </a:r>
            <a:r>
              <a:rPr lang="ru-RU" sz="900" dirty="0" smtClean="0"/>
              <a:t>Ярославля» </a:t>
            </a:r>
            <a:r>
              <a:rPr lang="ru-RU" sz="900" dirty="0"/>
              <a:t>(первый год реализации проекта</a:t>
            </a:r>
            <a:r>
              <a:rPr lang="ru-RU" sz="900" dirty="0" smtClean="0"/>
              <a:t>)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/>
              <a:t>МСП «Теоретические </a:t>
            </a:r>
            <a:r>
              <a:rPr lang="ru-RU" sz="900" dirty="0"/>
              <a:t>и практические основы педагогической работы с детьми с нарушениями чтения и письма на уровне </a:t>
            </a:r>
            <a:r>
              <a:rPr lang="ru-RU" sz="900" dirty="0" smtClean="0"/>
              <a:t>НОО»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Межрегиональная выставка-конкурс </a:t>
            </a:r>
            <a:r>
              <a:rPr lang="ru-RU" sz="900" dirty="0"/>
              <a:t>научно-методических </a:t>
            </a:r>
            <a:r>
              <a:rPr lang="ru-RU" sz="900" dirty="0" smtClean="0"/>
              <a:t>материалов «Психологические </a:t>
            </a:r>
            <a:r>
              <a:rPr lang="ru-RU" sz="900" dirty="0"/>
              <a:t>ресурсы </a:t>
            </a:r>
            <a:r>
              <a:rPr lang="ru-RU" sz="900" dirty="0" smtClean="0"/>
              <a:t>образования» (</a:t>
            </a:r>
            <a:r>
              <a:rPr lang="ru-RU" sz="900" dirty="0"/>
              <a:t>II место </a:t>
            </a:r>
            <a:r>
              <a:rPr lang="ru-RU" sz="900" dirty="0" smtClean="0"/>
              <a:t>)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Конкурс </a:t>
            </a:r>
            <a:r>
              <a:rPr lang="ru-RU" sz="900" dirty="0"/>
              <a:t>на оказание муниципальной услуги </a:t>
            </a:r>
            <a:r>
              <a:rPr lang="ru-RU" sz="900" dirty="0" smtClean="0"/>
              <a:t>«Психолого-педагогическое </a:t>
            </a:r>
            <a:r>
              <a:rPr lang="ru-RU" sz="900" dirty="0"/>
              <a:t>консультирование обучающихся, их родителей (законных представителей) и педагогических </a:t>
            </a:r>
            <a:r>
              <a:rPr lang="ru-RU" sz="900" dirty="0" smtClean="0"/>
              <a:t>работников» (победитель)</a:t>
            </a:r>
            <a:endParaRPr lang="ru-RU" sz="9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19268" y="5197271"/>
            <a:ext cx="5040000" cy="815608"/>
          </a:xfrm>
          <a:prstGeom prst="rect">
            <a:avLst/>
          </a:prstGeom>
          <a:ln>
            <a:solidFill>
              <a:srgbClr val="385D8A"/>
            </a:solidFill>
            <a:prstDash val="lgDash"/>
          </a:ln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rgbClr val="911C62"/>
                </a:solidFill>
              </a:rPr>
              <a:t>ЦППМС</a:t>
            </a:r>
          </a:p>
          <a:p>
            <a:r>
              <a:rPr lang="ru-RU" sz="900" dirty="0" smtClean="0">
                <a:solidFill>
                  <a:srgbClr val="911C62"/>
                </a:solidFill>
              </a:rPr>
              <a:t>ГАВРИЛОВ-ЯМ</a:t>
            </a:r>
          </a:p>
          <a:p>
            <a:pPr>
              <a:buFont typeface="Wingdings" pitchFamily="2" charset="2"/>
              <a:buChar char="§"/>
            </a:pPr>
            <a:r>
              <a:rPr lang="ru-RU" sz="900" dirty="0" smtClean="0"/>
              <a:t>Муниципальная целевая программа «Профилактика безнадзорности, правонарушений и защита прав</a:t>
            </a:r>
            <a:r>
              <a:rPr lang="ru-RU" sz="900" dirty="0"/>
              <a:t> несовершеннолетних </a:t>
            </a:r>
            <a:r>
              <a:rPr lang="ru-RU" sz="900" dirty="0" smtClean="0"/>
              <a:t>в Гаврилов-Ямском муниципальном районе» на</a:t>
            </a:r>
            <a:r>
              <a:rPr lang="ru-RU" sz="900" dirty="0"/>
              <a:t> 2017-2019 годы.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19268" y="1620391"/>
            <a:ext cx="5040000" cy="3456384"/>
          </a:xfrm>
          <a:prstGeom prst="rect">
            <a:avLst/>
          </a:prstGeom>
          <a:ln>
            <a:solidFill>
              <a:srgbClr val="385D8A"/>
            </a:solidFill>
            <a:prstDash val="lgDash"/>
          </a:ln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rgbClr val="911C62"/>
                </a:solidFill>
              </a:rPr>
              <a:t>ЦЕНТР «НАДЕЖДА»</a:t>
            </a:r>
          </a:p>
          <a:p>
            <a:r>
              <a:rPr lang="ru-RU" sz="900" dirty="0" smtClean="0">
                <a:solidFill>
                  <a:srgbClr val="911C62"/>
                </a:solidFill>
              </a:rPr>
              <a:t>ПОШЕХОНЬЕ</a:t>
            </a:r>
            <a:endParaRPr lang="ru-RU" sz="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Участник </a:t>
            </a:r>
            <a:r>
              <a:rPr lang="ru-RU" sz="900" dirty="0"/>
              <a:t>муниципальной целевой программы «Развитие образования Пошехонского муниципального района на 2016- 2018 годы», в рамках которой были реализованы следующие мероприятия:</a:t>
            </a:r>
          </a:p>
          <a:p>
            <a:pPr marL="180975"/>
            <a:r>
              <a:rPr lang="ru-RU" sz="900" dirty="0"/>
              <a:t>- «Ярмарка учебных мест»;</a:t>
            </a:r>
          </a:p>
          <a:p>
            <a:pPr marL="180975"/>
            <a:r>
              <a:rPr lang="ru-RU" sz="900" dirty="0" smtClean="0"/>
              <a:t>- </a:t>
            </a:r>
            <a:r>
              <a:rPr lang="ru-RU" sz="900" dirty="0"/>
              <a:t>Районный конкурс проектов «Здесь нам жить» среди выпускников средних школ Пошехонского </a:t>
            </a:r>
            <a:r>
              <a:rPr lang="ru-RU" sz="900" dirty="0" smtClean="0"/>
              <a:t>МР;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Региональный </a:t>
            </a:r>
            <a:r>
              <a:rPr lang="ru-RU" sz="900" dirty="0"/>
              <a:t>конкурс (ГАУ ДПО ЯО «ИРО»)  «На лучшую систему взаимодействия с родителями обучающихся (в рамках проекта «Родитель +)» </a:t>
            </a:r>
            <a:r>
              <a:rPr lang="ru-RU" sz="900" dirty="0" smtClean="0"/>
              <a:t> (3 место)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Региональный </a:t>
            </a:r>
            <a:r>
              <a:rPr lang="ru-RU" sz="900" dirty="0"/>
              <a:t>этап конкурса профориентации школьников </a:t>
            </a:r>
            <a:r>
              <a:rPr lang="ru-RU" sz="900" dirty="0" err="1"/>
              <a:t>Junior</a:t>
            </a:r>
            <a:r>
              <a:rPr lang="ru-RU" sz="900" dirty="0"/>
              <a:t> </a:t>
            </a:r>
            <a:r>
              <a:rPr lang="ru-RU" sz="900" dirty="0" err="1"/>
              <a:t>Skills</a:t>
            </a:r>
            <a:r>
              <a:rPr lang="ru-RU" sz="900" dirty="0"/>
              <a:t> </a:t>
            </a:r>
            <a:r>
              <a:rPr lang="ru-RU" sz="900" dirty="0" smtClean="0"/>
              <a:t> (2 </a:t>
            </a:r>
            <a:r>
              <a:rPr lang="ru-RU" sz="900" dirty="0"/>
              <a:t>и 3 </a:t>
            </a:r>
            <a:r>
              <a:rPr lang="ru-RU" sz="900" dirty="0" smtClean="0"/>
              <a:t>места </a:t>
            </a:r>
            <a:r>
              <a:rPr lang="ru-RU" sz="900" dirty="0"/>
              <a:t>в номинации «Мультимедийная журналистика</a:t>
            </a:r>
            <a:r>
              <a:rPr lang="ru-RU" sz="900" dirty="0" smtClean="0"/>
              <a:t>»)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ТРАВНИКОВА Е. В. педагог-психолог, ГАВРИЛЕНКО М. К. социальный педагог, Региональный </a:t>
            </a:r>
            <a:r>
              <a:rPr lang="ru-RU" sz="900" dirty="0"/>
              <a:t>конкурс (ГАУ ДПО ЯО «ИРО»)  «На лучшую систему взаимодействия с родителями обучающихся (в рамках проекта «Родитель </a:t>
            </a:r>
            <a:r>
              <a:rPr lang="ru-RU" sz="900" dirty="0" smtClean="0"/>
              <a:t>+)» (3 место)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ТРАВНИКОВА Е. В</a:t>
            </a:r>
            <a:r>
              <a:rPr lang="ru-RU" sz="900" dirty="0"/>
              <a:t>. </a:t>
            </a:r>
            <a:r>
              <a:rPr lang="ru-RU" sz="900" dirty="0" smtClean="0"/>
              <a:t>педагог-психолог, ГАВРИЛЕНКО М. К. социальный педагог, ИВАНОВА О. </a:t>
            </a:r>
            <a:r>
              <a:rPr lang="ru-RU" sz="900" dirty="0"/>
              <a:t>П. </a:t>
            </a:r>
            <a:r>
              <a:rPr lang="ru-RU" sz="900" dirty="0" smtClean="0"/>
              <a:t>педагог-психолог, Муниципальный </a:t>
            </a:r>
            <a:r>
              <a:rPr lang="ru-RU" sz="900" dirty="0"/>
              <a:t>конкурс социально значимых проектов в сфере организации отдыха и оздоровления детей в каникулярное время, проект «Вселенная Детства</a:t>
            </a:r>
            <a:r>
              <a:rPr lang="ru-RU" sz="900" dirty="0" smtClean="0"/>
              <a:t>» (1 место)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ТРАВНИКОВА Е. В. педагог-психолог, Областной </a:t>
            </a:r>
            <a:r>
              <a:rPr lang="ru-RU" sz="900" dirty="0"/>
              <a:t>ежегодный конкурс социально значимых проектов в сфере организации отдыха и оздоровления, Проект «Мир один на всех» </a:t>
            </a:r>
            <a:r>
              <a:rPr lang="ru-RU" sz="900" dirty="0" smtClean="0"/>
              <a:t>(участник)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ИВАНОВА О. П</a:t>
            </a:r>
            <a:r>
              <a:rPr lang="ru-RU" sz="900" dirty="0"/>
              <a:t>. </a:t>
            </a:r>
            <a:r>
              <a:rPr lang="ru-RU" sz="900" dirty="0" smtClean="0"/>
              <a:t>педагог-психолог, ТРАВНИКОВА Е. В</a:t>
            </a:r>
            <a:r>
              <a:rPr lang="ru-RU" sz="900" dirty="0"/>
              <a:t>. </a:t>
            </a:r>
            <a:r>
              <a:rPr lang="ru-RU" sz="900" dirty="0" smtClean="0"/>
              <a:t>педагог-психолог, Межрегиональная выставка -конкурс </a:t>
            </a:r>
            <a:r>
              <a:rPr lang="ru-RU" sz="900" dirty="0"/>
              <a:t>научно-методических материалов «Психологические ресурсы образования</a:t>
            </a:r>
            <a:r>
              <a:rPr lang="ru-RU" sz="900" dirty="0" smtClean="0"/>
              <a:t>» (участник)</a:t>
            </a:r>
            <a:endParaRPr lang="ru-RU" sz="9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4692" y="4500711"/>
            <a:ext cx="5040000" cy="2736304"/>
          </a:xfrm>
          <a:prstGeom prst="rect">
            <a:avLst/>
          </a:prstGeom>
          <a:ln>
            <a:solidFill>
              <a:srgbClr val="385D8A"/>
            </a:solidFill>
            <a:prstDash val="lgDash"/>
          </a:ln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rgbClr val="911C62"/>
                </a:solidFill>
              </a:rPr>
              <a:t>ЦЕНТР «СТИМУЛ»</a:t>
            </a:r>
          </a:p>
          <a:p>
            <a:r>
              <a:rPr lang="ru-RU" sz="900" dirty="0" smtClean="0">
                <a:solidFill>
                  <a:srgbClr val="911C62"/>
                </a:solidFill>
              </a:rPr>
              <a:t>ТУТАЕВ</a:t>
            </a:r>
            <a:endParaRPr lang="ru-RU" sz="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Участие в ежегодном конкурсе социально значимых проектов в сфере организации отдыха и оздоровления детей с проектом «Социально-реабилитационный комплекс Романов-Борисоглебск»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МРЦ по </a:t>
            </a:r>
            <a:r>
              <a:rPr lang="ru-RU" sz="900" dirty="0"/>
              <a:t>укреплению и сохранению здоровья участниками образовательного </a:t>
            </a:r>
            <a:r>
              <a:rPr lang="ru-RU" sz="900" dirty="0" smtClean="0"/>
              <a:t>процесса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РИП по </a:t>
            </a:r>
            <a:r>
              <a:rPr lang="ru-RU" sz="900" dirty="0"/>
              <a:t>проекту «Развитие служб медиации в образовательных организациях Ярославской области».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РИП «Создание </a:t>
            </a:r>
            <a:r>
              <a:rPr lang="ru-RU" sz="900" dirty="0"/>
              <a:t>и сопровождение психологически безопасной образовательной среды в образовательных организациях</a:t>
            </a:r>
            <a:r>
              <a:rPr lang="ru-RU" sz="900" dirty="0" smtClean="0"/>
              <a:t>»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СЕМЕНЮК И. В. педагог-дефектолог, ПЕТРОВА С. Н. педагог-психолог, ХVI </a:t>
            </a:r>
            <a:r>
              <a:rPr lang="ru-RU" sz="900" dirty="0"/>
              <a:t>Международная ярмарка социально-педагогических </a:t>
            </a:r>
            <a:r>
              <a:rPr lang="ru-RU" sz="900" dirty="0" smtClean="0"/>
              <a:t>инноваций (победители)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ЮРЧАК Н. А. педагог-психолог, Фестиваль </a:t>
            </a:r>
            <a:r>
              <a:rPr lang="ru-RU" sz="900" dirty="0"/>
              <a:t>детских служб медиации (примирения) </a:t>
            </a:r>
            <a:r>
              <a:rPr lang="ru-RU" sz="900" dirty="0" smtClean="0"/>
              <a:t>ЯО (участник)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КЛОКОВА Т. В. педагог-психолог, СМИРНОВА С. В. педагог-психолог, Всероссийский </a:t>
            </a:r>
            <a:r>
              <a:rPr lang="ru-RU" sz="900" dirty="0"/>
              <a:t>конкурс «Методическая копилка</a:t>
            </a:r>
            <a:r>
              <a:rPr lang="ru-RU" sz="900" dirty="0" smtClean="0"/>
              <a:t>» (победители</a:t>
            </a:r>
            <a:r>
              <a:rPr lang="ru-RU" sz="900" dirty="0"/>
              <a:t>, диплом </a:t>
            </a:r>
            <a:r>
              <a:rPr lang="en-US" sz="900" dirty="0"/>
              <a:t>I</a:t>
            </a:r>
            <a:r>
              <a:rPr lang="ru-RU" sz="900" dirty="0"/>
              <a:t> </a:t>
            </a:r>
            <a:r>
              <a:rPr lang="ru-RU" sz="900" dirty="0" smtClean="0"/>
              <a:t>степени)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ШПЕЙНОВА Н. Н. педагог-психолог, ПЕТРОВА С. А. педагог-психолог, Межрегиональная выставка-конкурс </a:t>
            </a:r>
            <a:r>
              <a:rPr lang="ru-RU" sz="900" dirty="0"/>
              <a:t>научно-методических материалов «Психологические ресурсы образования</a:t>
            </a:r>
            <a:r>
              <a:rPr lang="ru-RU" sz="900" dirty="0" smtClean="0"/>
              <a:t>» (победители</a:t>
            </a:r>
            <a:r>
              <a:rPr lang="ru-RU" sz="900" dirty="0"/>
              <a:t>, диплом </a:t>
            </a:r>
            <a:r>
              <a:rPr lang="en-US" sz="900" dirty="0"/>
              <a:t>II</a:t>
            </a:r>
            <a:r>
              <a:rPr lang="ru-RU" sz="900" dirty="0"/>
              <a:t> </a:t>
            </a:r>
            <a:r>
              <a:rPr lang="ru-RU" sz="900" dirty="0" smtClean="0"/>
              <a:t>степени)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endParaRPr lang="ru-RU" sz="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58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4616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4132" y="1620392"/>
            <a:ext cx="6840760" cy="5112567"/>
          </a:xfrm>
          <a:prstGeom prst="rect">
            <a:avLst/>
          </a:prstGeom>
          <a:ln>
            <a:solidFill>
              <a:srgbClr val="385D8A"/>
            </a:solidFill>
            <a:prstDash val="lgDash"/>
          </a:ln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rgbClr val="911C62"/>
                </a:solidFill>
              </a:rPr>
              <a:t>ЦЕНТР «ГАРМОНИЯ»</a:t>
            </a:r>
          </a:p>
          <a:p>
            <a:r>
              <a:rPr lang="ru-RU" sz="900" dirty="0" smtClean="0">
                <a:solidFill>
                  <a:srgbClr val="911C62"/>
                </a:solidFill>
              </a:rPr>
              <a:t>УГЛИЧ</a:t>
            </a:r>
            <a:endParaRPr lang="ru-RU" sz="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Региональный проект «Родительская академия «Родитель+» </a:t>
            </a:r>
            <a:r>
              <a:rPr lang="ru-RU" sz="900" dirty="0" smtClean="0"/>
              <a:t>(ГАУ ДПО ЯО «Институт развития образования»)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/>
              <a:t>Проект </a:t>
            </a:r>
            <a:r>
              <a:rPr lang="ru-RU" sz="900" dirty="0"/>
              <a:t>по созданию информационного образовательного ресурса «Педагогическая мастерская</a:t>
            </a:r>
            <a:r>
              <a:rPr lang="ru-RU" sz="900" dirty="0" smtClean="0"/>
              <a:t>» (Центр </a:t>
            </a:r>
            <a:r>
              <a:rPr lang="ru-RU" sz="900" dirty="0"/>
              <a:t>помощи детям </a:t>
            </a:r>
            <a:r>
              <a:rPr lang="ru-RU" sz="900" dirty="0" err="1" smtClean="0"/>
              <a:t>г.Ярославль</a:t>
            </a:r>
            <a:r>
              <a:rPr lang="ru-RU" sz="900" dirty="0"/>
              <a:t>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Региональный </a:t>
            </a:r>
            <a:r>
              <a:rPr lang="ru-RU" sz="900" dirty="0"/>
              <a:t>конкурс разработок (программ, проектов, уроков, занятий) среди педагогических работников «Родник дружбы» </a:t>
            </a:r>
            <a:r>
              <a:rPr lang="ru-RU" sz="900" dirty="0" smtClean="0"/>
              <a:t>(ГАУ </a:t>
            </a:r>
            <a:r>
              <a:rPr lang="ru-RU" sz="900" dirty="0"/>
              <a:t>ДПО ЯО «Институт развития образования</a:t>
            </a:r>
            <a:r>
              <a:rPr lang="ru-RU" sz="900" dirty="0" smtClean="0"/>
              <a:t>»)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/>
              <a:t>Региональный приоритетный проект «Доступное дополнительное образование для детей в Ярославской области» (проект по совершенствованию организационно-управленческих и финансово-экономических механизмов в системе дополнительного образования детей)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Региональный  </a:t>
            </a:r>
            <a:r>
              <a:rPr lang="ru-RU" sz="900" dirty="0"/>
              <a:t>проект "</a:t>
            </a:r>
            <a:r>
              <a:rPr lang="ru-RU" sz="900" dirty="0" err="1"/>
              <a:t>ОчУмелые</a:t>
            </a:r>
            <a:r>
              <a:rPr lang="ru-RU" sz="900" dirty="0"/>
              <a:t> семьи" АНО «Моя семья» («Совет приемных родителей ЯО»)( Актив  приемных  родителей </a:t>
            </a:r>
            <a:r>
              <a:rPr lang="ru-RU" sz="900" dirty="0" err="1"/>
              <a:t>Угличского</a:t>
            </a:r>
            <a:r>
              <a:rPr lang="ru-RU" sz="900" dirty="0"/>
              <a:t> муниципального района)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 </a:t>
            </a:r>
            <a:r>
              <a:rPr lang="ru-RU" sz="900" dirty="0" smtClean="0"/>
              <a:t>Региональная </a:t>
            </a:r>
            <a:r>
              <a:rPr lang="ru-RU" sz="900" dirty="0"/>
              <a:t>программа «Родительские университеты</a:t>
            </a:r>
            <a:r>
              <a:rPr lang="ru-RU" sz="900" dirty="0" smtClean="0"/>
              <a:t>» (подготовка </a:t>
            </a:r>
            <a:r>
              <a:rPr lang="ru-RU" sz="900" dirty="0"/>
              <a:t>лиц, желающих принять на воспитание в свою семью ребенка, оставшегося без попечения родителей, Служба </a:t>
            </a:r>
            <a:r>
              <a:rPr lang="ru-RU" sz="900" dirty="0" smtClean="0"/>
              <a:t>сопровождения)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Проект </a:t>
            </a:r>
            <a:r>
              <a:rPr lang="ru-RU" sz="900" dirty="0"/>
              <a:t>«Обыкновенная  жизнь необыкновенных ребят» (для детей с инвалидностью), </a:t>
            </a:r>
            <a:r>
              <a:rPr lang="ru-RU" sz="900" dirty="0" err="1"/>
              <a:t>Угличское</a:t>
            </a:r>
            <a:r>
              <a:rPr lang="ru-RU" sz="900" dirty="0"/>
              <a:t> представительство Ярославской региональной общественной организации инвалидов «Лицом к миру» (Семинар «Методы и формы работы с детьми и подростками, молодёжью с особыми потребностями, а также членами их семей</a:t>
            </a:r>
            <a:r>
              <a:rPr lang="ru-RU" sz="900" dirty="0" smtClean="0"/>
              <a:t>», </a:t>
            </a:r>
            <a:r>
              <a:rPr lang="ru-RU" sz="900" dirty="0"/>
              <a:t>цикл психологических занятий (родители +дети)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Проект </a:t>
            </a:r>
            <a:r>
              <a:rPr lang="ru-RU" sz="900" dirty="0"/>
              <a:t>«Механизмы взаимодействия службы медиации Центра «Гармония» с образовательными организациями для создания безопасного психологического пространства в ОО» (в рамках деятельности муниципальной базовой образовательной организации)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Участие </a:t>
            </a:r>
            <a:r>
              <a:rPr lang="ru-RU" sz="900" dirty="0"/>
              <a:t>в региональной пилотной площадке по направлению «Апробация и внедрение профессионального стандарта «Педагог-психолог(психолог в сфере образования</a:t>
            </a:r>
            <a:r>
              <a:rPr lang="ru-RU" sz="900" dirty="0" smtClean="0"/>
              <a:t>)»</a:t>
            </a:r>
          </a:p>
          <a:p>
            <a:r>
              <a:rPr lang="ru-RU" sz="900" dirty="0" smtClean="0"/>
              <a:t>УЧАСТИЕ В КОНКУРСАХ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АВТОНОМОВА О.В. , педагог-психолог, КУЛАНДИНА Л.В., педагог-психолог , III </a:t>
            </a:r>
            <a:r>
              <a:rPr lang="ru-RU" sz="900" dirty="0"/>
              <a:t>Всероссийский  конкурс методик по работе в сфере профессионального самоопределения «</a:t>
            </a:r>
            <a:r>
              <a:rPr lang="ru-RU" sz="900" dirty="0" err="1"/>
              <a:t>Zaсобой</a:t>
            </a:r>
            <a:r>
              <a:rPr lang="ru-RU" sz="900" dirty="0"/>
              <a:t>» (участники)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САКУЛИНА М.Ф., педагог-психолог, социальный педагог, ГРОМОВА Г.А. ,педагог-психолог, </a:t>
            </a:r>
            <a:r>
              <a:rPr lang="en-US" sz="900" dirty="0"/>
              <a:t>IV</a:t>
            </a:r>
            <a:r>
              <a:rPr lang="ru-RU" sz="900" dirty="0"/>
              <a:t> общероссийский конкурс профилактических программ в сфере охраны психического здоровья детей и подростков “Здоровое поколение» (участник)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КУЛАНДИНА Л.В., педагог-психолог, </a:t>
            </a:r>
            <a:r>
              <a:rPr lang="en-US" sz="900" dirty="0" smtClean="0"/>
              <a:t>IX</a:t>
            </a:r>
            <a:r>
              <a:rPr lang="ru-RU" sz="900" dirty="0" smtClean="0"/>
              <a:t> </a:t>
            </a:r>
            <a:r>
              <a:rPr lang="ru-RU" sz="900" dirty="0"/>
              <a:t>Всероссийский конкурс психолого-педагогических программ «Новые технологии для «Новой школы»» (победитель</a:t>
            </a:r>
            <a:r>
              <a:rPr lang="ru-RU" sz="900" dirty="0" smtClean="0"/>
              <a:t>); Региональный </a:t>
            </a:r>
            <a:r>
              <a:rPr lang="ru-RU" sz="900" dirty="0"/>
              <a:t>конкурс разработок уроков (занятий) среди педагогических работников ОО «Семья в моей жизни и творчестве» (участник)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БРЯДОВА Е.Н</a:t>
            </a:r>
            <a:r>
              <a:rPr lang="ru-RU" sz="900" dirty="0"/>
              <a:t>. </a:t>
            </a:r>
            <a:r>
              <a:rPr lang="ru-RU" sz="900" dirty="0" smtClean="0"/>
              <a:t>, педагог-психолог, Региональный </a:t>
            </a:r>
            <a:r>
              <a:rPr lang="ru-RU" sz="900" dirty="0"/>
              <a:t>конкурс разработок уроков (занятий) среди педагогических работников ОО «Семья в моей жизни и творчестве» (победитель</a:t>
            </a:r>
            <a:r>
              <a:rPr lang="ru-RU" sz="900" dirty="0" smtClean="0"/>
              <a:t>)</a:t>
            </a:r>
            <a:r>
              <a:rPr lang="ru-RU" sz="900" dirty="0"/>
              <a:t>	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АВТОНОМОВА О.В., педагог-психолог, ГРОМОВА Г.А. , педагог-психолог, КУЛАНДИНА Л.В. ,педагог-психолог, Межрегиональная </a:t>
            </a:r>
            <a:r>
              <a:rPr lang="ru-RU" sz="900" dirty="0"/>
              <a:t>выставка-конкурс  научно-методических материалов «Психологические ресурсы образования» (победители)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САКУЛИНА М.Ф., педагог-психолог, социальный педагог, Межрегиональная </a:t>
            </a:r>
            <a:r>
              <a:rPr lang="ru-RU" sz="900" dirty="0"/>
              <a:t>выставка-конкурс  научно-методических материалов «Психологические ресурсы образования» (призёр</a:t>
            </a:r>
            <a:r>
              <a:rPr lang="ru-RU" sz="900" dirty="0" smtClean="0"/>
              <a:t>); Региональный </a:t>
            </a:r>
            <a:r>
              <a:rPr lang="ru-RU" sz="900" dirty="0"/>
              <a:t>конкурс разработок среди педагогических работников ОО  «Родник дружбы» (в рамках регионального инновационного проекта «Формула дружбы и взаимопонимания</a:t>
            </a:r>
            <a:r>
              <a:rPr lang="ru-RU" sz="900" dirty="0" smtClean="0"/>
              <a:t>»)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АВТОНОМОВА О.В., педагог-психолог, </a:t>
            </a:r>
            <a:r>
              <a:rPr lang="ru-RU" sz="900" dirty="0"/>
              <a:t>Муниципальный конкурс «Педагог-профессионал-2017</a:t>
            </a:r>
            <a:r>
              <a:rPr lang="ru-RU" sz="900" dirty="0" smtClean="0"/>
              <a:t>» (</a:t>
            </a:r>
            <a:r>
              <a:rPr lang="ru-RU" sz="900" dirty="0"/>
              <a:t>финалист конкурса)</a:t>
            </a:r>
          </a:p>
          <a:p>
            <a:endParaRPr lang="ru-RU" sz="9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26045" y="1620391"/>
            <a:ext cx="3096343" cy="4016484"/>
          </a:xfrm>
          <a:prstGeom prst="rect">
            <a:avLst/>
          </a:prstGeom>
          <a:ln>
            <a:solidFill>
              <a:srgbClr val="385D8A"/>
            </a:solidFill>
            <a:prstDash val="lgDash"/>
          </a:ln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rgbClr val="911C62"/>
                </a:solidFill>
              </a:rPr>
              <a:t>ЦЕНТР «СОДЕЙСТВИЕ»</a:t>
            </a:r>
          </a:p>
          <a:p>
            <a:r>
              <a:rPr lang="ru-RU" sz="900" dirty="0" smtClean="0">
                <a:solidFill>
                  <a:srgbClr val="911C62"/>
                </a:solidFill>
              </a:rPr>
              <a:t>РОСТОВ</a:t>
            </a:r>
            <a:endParaRPr lang="ru-RU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Межрегиональная выставка-конкурс научно-методических материалов </a:t>
            </a:r>
            <a:r>
              <a:rPr lang="ru-RU" sz="900" dirty="0"/>
              <a:t>«Психологические ресурсы </a:t>
            </a:r>
            <a:r>
              <a:rPr lang="ru-RU" sz="900" dirty="0" smtClean="0"/>
              <a:t>образования» </a:t>
            </a:r>
            <a:r>
              <a:rPr lang="ru-RU" sz="900" dirty="0"/>
              <a:t>(</a:t>
            </a:r>
            <a:r>
              <a:rPr lang="ru-RU" sz="900" dirty="0" smtClean="0"/>
              <a:t>участники, педагоги-психологи:     </a:t>
            </a:r>
            <a:r>
              <a:rPr lang="ru-RU" sz="900" dirty="0" err="1" smtClean="0"/>
              <a:t>Дойкова</a:t>
            </a:r>
            <a:r>
              <a:rPr lang="ru-RU" sz="900" dirty="0" smtClean="0"/>
              <a:t> </a:t>
            </a:r>
            <a:r>
              <a:rPr lang="ru-RU" sz="900" dirty="0"/>
              <a:t>С.В</a:t>
            </a:r>
            <a:r>
              <a:rPr lang="ru-RU" sz="900" dirty="0" smtClean="0"/>
              <a:t>., </a:t>
            </a:r>
            <a:r>
              <a:rPr lang="ru-RU" sz="900" dirty="0" err="1" smtClean="0"/>
              <a:t>Дувакина</a:t>
            </a:r>
            <a:r>
              <a:rPr lang="ru-RU" sz="900" dirty="0" smtClean="0"/>
              <a:t> О.В., Зеленкова Д.С.)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Проект психологической и социально-педагогической поддержки приемных семей с подростками «Мы рядом» </a:t>
            </a:r>
            <a:endParaRPr lang="ru-RU" sz="900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Соисполнитель </a:t>
            </a:r>
            <a:r>
              <a:rPr lang="ru-RU" sz="900" dirty="0"/>
              <a:t>РИП ДО ЯО МДОУ "Детский сад №109" г. Ярославль по теме: </a:t>
            </a:r>
            <a:r>
              <a:rPr lang="ru-RU" sz="900" dirty="0" smtClean="0"/>
              <a:t> «Программа </a:t>
            </a:r>
            <a:r>
              <a:rPr lang="ru-RU" sz="900" dirty="0"/>
              <a:t>развития инклюзивного образования детей с ОВЗ в рамках реализации ФГОС ДО в Ярославской </a:t>
            </a:r>
            <a:r>
              <a:rPr lang="ru-RU" sz="900" dirty="0" smtClean="0"/>
              <a:t>области»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Проект по профилактике противоправного поведения несовершеннолетних в образовательной </a:t>
            </a:r>
            <a:r>
              <a:rPr lang="ru-RU" sz="900" dirty="0" smtClean="0"/>
              <a:t>среде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Проектная </a:t>
            </a:r>
            <a:r>
              <a:rPr lang="ru-RU" sz="900" dirty="0"/>
              <a:t>деятельность  в статусе муниципального ресурсного </a:t>
            </a:r>
            <a:r>
              <a:rPr lang="ru-RU" sz="900" dirty="0" smtClean="0"/>
              <a:t>центра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Проектная деятельность </a:t>
            </a:r>
            <a:r>
              <a:rPr lang="ru-RU" sz="900" dirty="0"/>
              <a:t>по  профилактике противоправного поведения несовершеннолетних в статусе  базовой площадки </a:t>
            </a:r>
            <a:r>
              <a:rPr lang="ru-RU" sz="900" dirty="0" smtClean="0"/>
              <a:t>ГАУ ДПО </a:t>
            </a:r>
            <a:r>
              <a:rPr lang="ru-RU" sz="900" dirty="0"/>
              <a:t>ЯО «Институт развития образования</a:t>
            </a:r>
            <a:r>
              <a:rPr lang="ru-RU" sz="900" dirty="0" smtClean="0"/>
              <a:t>»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МИП </a:t>
            </a:r>
            <a:r>
              <a:rPr lang="ru-RU" sz="900" dirty="0"/>
              <a:t>«Развитие муниципальной Службы медиации в образовательной среде Ростовского муниципального района</a:t>
            </a:r>
            <a:r>
              <a:rPr lang="ru-RU" sz="900" dirty="0" smtClean="0"/>
              <a:t>»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Проект «Ты не один», </a:t>
            </a:r>
            <a:r>
              <a:rPr lang="ru-RU" sz="900" dirty="0"/>
              <a:t>номинация «Равные права – равные возможности. Организация отдыха и оздоровления детей с ограниченными возможностями здоровья»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148" y="540271"/>
            <a:ext cx="32241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УЧАСТИЕ  В ПРОГРАММАХ,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ПРОЕКТАХ, КОНКУРСАХ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59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6640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53579" y="674762"/>
            <a:ext cx="33843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ИЗ ОПЫТА СПЕЦИАЛИСТОВ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10596" y="828967"/>
            <a:ext cx="6039411" cy="5976000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911C62"/>
                </a:solidFill>
              </a:rPr>
              <a:t>ЦЕНТР «ДОВЕРИЕ»</a:t>
            </a:r>
          </a:p>
          <a:p>
            <a:r>
              <a:rPr lang="ru-RU" sz="900" dirty="0" smtClean="0">
                <a:solidFill>
                  <a:srgbClr val="911C62"/>
                </a:solidFill>
              </a:rPr>
              <a:t>ЯРОСЛАВЛЬ</a:t>
            </a:r>
            <a:endParaRPr lang="ru-RU" sz="900" dirty="0" smtClean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/>
              <a:t>Семинар </a:t>
            </a:r>
            <a:r>
              <a:rPr lang="ru-RU" sz="900" dirty="0"/>
              <a:t>«Психологические основы выбора профессии. Карта интересов» на базе СШ № </a:t>
            </a:r>
            <a:r>
              <a:rPr lang="ru-RU" sz="900" dirty="0" smtClean="0"/>
              <a:t>39 для  учащихся 5-9 классов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Семинар «Выявление и оказание помощи детям с суицидальным поведением»  на примере педагогического коллектива детского дома «Чайка</a:t>
            </a:r>
            <a:r>
              <a:rPr lang="ru-RU" sz="900" dirty="0" smtClean="0"/>
              <a:t>» для специалистов ОУ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/>
              <a:t>Программа </a:t>
            </a:r>
            <a:r>
              <a:rPr lang="ru-RU" sz="900" dirty="0"/>
              <a:t>подготовки «Родительские университеты» (групповые занятия: лекции, </a:t>
            </a:r>
            <a:r>
              <a:rPr lang="ru-RU" sz="900" dirty="0" smtClean="0"/>
              <a:t>семинары, тренинги) для семейных пар, одиноких граждан, направленные на </a:t>
            </a:r>
            <a:r>
              <a:rPr lang="ru-RU" sz="900" dirty="0"/>
              <a:t>р</a:t>
            </a:r>
            <a:r>
              <a:rPr lang="ru-RU" sz="900" dirty="0" smtClean="0"/>
              <a:t>азвитие психологической компетентности</a:t>
            </a:r>
            <a:endParaRPr lang="ru-RU" sz="900" dirty="0"/>
          </a:p>
          <a:p>
            <a:r>
              <a:rPr lang="ru-RU" sz="900" dirty="0" smtClean="0"/>
              <a:t>МЕРОПРИЯТИЯ ПО РАСПРОСТРАНЕНИЮ СВОЕГО ОПЫТА</a:t>
            </a:r>
          </a:p>
          <a:p>
            <a:pPr lvl="0"/>
            <a:r>
              <a:rPr lang="ru-RU" sz="900" b="1" dirty="0" smtClean="0"/>
              <a:t>Выступление</a:t>
            </a:r>
            <a:r>
              <a:rPr lang="ru-RU" sz="900" b="1" dirty="0"/>
              <a:t>: 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«</a:t>
            </a:r>
            <a:r>
              <a:rPr lang="ru-RU" sz="900" dirty="0"/>
              <a:t>Детство без жестокости и насилия</a:t>
            </a:r>
            <a:r>
              <a:rPr lang="ru-RU" sz="900" dirty="0" smtClean="0"/>
              <a:t>» для  педагогов, педагогов-психологов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«Профилактика жестокого обращения с несовершеннолетними» </a:t>
            </a:r>
            <a:r>
              <a:rPr lang="ru-RU" sz="900" dirty="0" smtClean="0"/>
              <a:t>для педагогов, педагогов-психологов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«</a:t>
            </a:r>
            <a:r>
              <a:rPr lang="ru-RU" sz="900" dirty="0"/>
              <a:t>Профилактическая работа с неблагополучной семьей: межведомственное взаимодействие</a:t>
            </a:r>
            <a:r>
              <a:rPr lang="ru-RU" sz="900" dirty="0" smtClean="0"/>
              <a:t>» для  специалистов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«</a:t>
            </a:r>
            <a:r>
              <a:rPr lang="ru-RU" sz="900" dirty="0"/>
              <a:t>Профилактика правонарушений: Роль психолога в предупреждении опасного поведения среди подростков</a:t>
            </a:r>
            <a:r>
              <a:rPr lang="ru-RU" sz="900" dirty="0" smtClean="0"/>
              <a:t>» для педагогов-психологов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«Профилактика  и коррекция агрессивного поведения участников групп </a:t>
            </a:r>
            <a:r>
              <a:rPr lang="ru-RU" sz="900" dirty="0" smtClean="0"/>
              <a:t>сети интернет» для  учащихся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«</a:t>
            </a:r>
            <a:r>
              <a:rPr lang="ru-RU" sz="900" dirty="0"/>
              <a:t>Влияние психологической травмы на формирование идентичности ребенка</a:t>
            </a:r>
            <a:r>
              <a:rPr lang="ru-RU" sz="900" dirty="0" smtClean="0"/>
              <a:t>» для родителей и специалистов 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«</a:t>
            </a:r>
            <a:r>
              <a:rPr lang="ru-RU" sz="900" dirty="0"/>
              <a:t>О психологическом сопровождении несовершеннолетних в образовательном процессе</a:t>
            </a:r>
            <a:r>
              <a:rPr lang="ru-RU" sz="900" dirty="0" smtClean="0"/>
              <a:t>» для педагогов-психологов, специалистов</a:t>
            </a:r>
          </a:p>
          <a:p>
            <a:r>
              <a:rPr lang="ru-RU" sz="900" dirty="0" smtClean="0"/>
              <a:t> </a:t>
            </a:r>
            <a:r>
              <a:rPr lang="ru-RU" sz="900" b="1" dirty="0" smtClean="0"/>
              <a:t>Ведущие</a:t>
            </a:r>
            <a:r>
              <a:rPr lang="ru-RU" sz="900" b="1" dirty="0"/>
              <a:t>: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«Профилактика жестокого обращения с детьми. Выявление. Алгоритмы действий» (Психологи, педагоги; Профилактика жестокого обращения с детьми)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«</a:t>
            </a:r>
            <a:r>
              <a:rPr lang="ru-RU" sz="900" dirty="0"/>
              <a:t>Психологические особенности приемных детей. Роль психолога в работе с замещающей </a:t>
            </a:r>
            <a:r>
              <a:rPr lang="ru-RU" sz="900" dirty="0" smtClean="0"/>
              <a:t>семьей» (Психологи; Работа с приемными семьями)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«Профилактика и коррекция агрессивного поведения участников групп сети интернет</a:t>
            </a:r>
            <a:r>
              <a:rPr lang="ru-RU" sz="900" dirty="0" smtClean="0"/>
              <a:t>» (Подростки; Безопасность в сети интернет)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«Маркеры опасности. Как узнать, что подросток находится в зоне суицидального риска» (Подростки; Профилактика суицидального поведения</a:t>
            </a:r>
            <a:r>
              <a:rPr lang="ru-RU" sz="900" dirty="0" smtClean="0"/>
              <a:t>)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«</a:t>
            </a:r>
            <a:r>
              <a:rPr lang="ru-RU" sz="900" dirty="0"/>
              <a:t>Организация работы ОО по профилактике жестокого обращения с детьми</a:t>
            </a:r>
            <a:r>
              <a:rPr lang="ru-RU" sz="900" dirty="0" smtClean="0"/>
              <a:t>» (Педагоги-психологи, педагоги; Профилактика жестокого обращения с детьми) 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«</a:t>
            </a:r>
            <a:r>
              <a:rPr lang="ru-RU" sz="900" dirty="0"/>
              <a:t>Подростковый суицид. Профилактика</a:t>
            </a:r>
            <a:r>
              <a:rPr lang="ru-RU" sz="900" dirty="0" smtClean="0"/>
              <a:t>» (Подростки; Профилактика суицидального поведения)</a:t>
            </a:r>
            <a:endParaRPr lang="ru-RU" sz="900" dirty="0"/>
          </a:p>
          <a:p>
            <a:r>
              <a:rPr lang="ru-RU" sz="900" b="1" dirty="0"/>
              <a:t> </a:t>
            </a:r>
            <a:r>
              <a:rPr lang="ru-RU" sz="900" b="1" dirty="0" smtClean="0"/>
              <a:t>Ведущие </a:t>
            </a:r>
            <a:r>
              <a:rPr lang="ru-RU" sz="900" b="1" dirty="0"/>
              <a:t>Акций: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«</a:t>
            </a:r>
            <a:r>
              <a:rPr lang="ru-RU" sz="900" dirty="0"/>
              <a:t>Скажи детскому телефону доверия «Да</a:t>
            </a:r>
            <a:r>
              <a:rPr lang="ru-RU" sz="900" dirty="0" smtClean="0"/>
              <a:t>!»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«</a:t>
            </a:r>
            <a:r>
              <a:rPr lang="ru-RU" sz="900" dirty="0"/>
              <a:t>Мое здоровье в моих руках</a:t>
            </a:r>
            <a:r>
              <a:rPr lang="ru-RU" sz="900" dirty="0" smtClean="0"/>
              <a:t>» </a:t>
            </a:r>
            <a:endParaRPr lang="ru-RU" sz="900" dirty="0"/>
          </a:p>
          <a:p>
            <a:r>
              <a:rPr lang="ru-RU" sz="900" b="1" dirty="0"/>
              <a:t> </a:t>
            </a:r>
            <a:r>
              <a:rPr lang="ru-RU" sz="900" b="1" dirty="0" smtClean="0"/>
              <a:t>Сотрудничество </a:t>
            </a:r>
            <a:r>
              <a:rPr lang="ru-RU" sz="900" b="1" dirty="0"/>
              <a:t>со СМИ 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/>
              <a:t>Подготовка </a:t>
            </a:r>
            <a:r>
              <a:rPr lang="ru-RU" sz="900" dirty="0"/>
              <a:t>материалов к публикации в журнале «Теплый дом» на тему «Подготовка гражданина к выполнению функций замещающегося родителя», ЯО ГУ ЦУОП, 07.09.2017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Очное интервью для газеты «Городские новости» «О побегах и самовольных уходов несовершеннолетних из семей: «Дети, бегущие от не любви», 12.02.2018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/>
              <a:t>Интервью «</a:t>
            </a:r>
            <a:r>
              <a:rPr lang="ru-RU" sz="900" dirty="0"/>
              <a:t>О статистических данных, подготовке кандидатов к замещающему </a:t>
            </a:r>
            <a:r>
              <a:rPr lang="ru-RU" sz="900" dirty="0" err="1"/>
              <a:t>родительству</a:t>
            </a:r>
            <a:r>
              <a:rPr lang="ru-RU" sz="900" dirty="0"/>
              <a:t>, сопровождение приемных семей, которое осуществляется в МУ центр «Доверие». Информация представлена на сайте мэрии города Ярославля «Социальная политика Ярославля в 2017 г.» </a:t>
            </a:r>
            <a:r>
              <a:rPr lang="ru-RU" sz="900" dirty="0" smtClean="0"/>
              <a:t>07.03.2018</a:t>
            </a:r>
            <a:endParaRPr lang="ru-RU" sz="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9068" y="1692399"/>
            <a:ext cx="4089520" cy="2592288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rgbClr val="911C62"/>
                </a:solidFill>
              </a:rPr>
              <a:t>ЦЕНТР ПОМОЩИ ДЕТЯМ</a:t>
            </a:r>
          </a:p>
          <a:p>
            <a:r>
              <a:rPr lang="ru-RU" sz="900" dirty="0">
                <a:solidFill>
                  <a:srgbClr val="911C62"/>
                </a:solidFill>
              </a:rPr>
              <a:t>ЯРОСЛАВЛЬ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Конева Е.В. Доклад «Психологическая экспертиза в системе социальных явлений: необходимость и возможности» на Международном конгрессе «Психология XXI столетия (Новиковские чтения</a:t>
            </a:r>
            <a:r>
              <a:rPr lang="ru-RU" sz="900" dirty="0" smtClean="0"/>
              <a:t>)»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Конева Е.В. Доклад «Как уменьшать психическое выгорание в деятельности педагога» на </a:t>
            </a:r>
            <a:r>
              <a:rPr lang="ru-RU" sz="900" dirty="0" smtClean="0"/>
              <a:t>семинаре «Стресс-менеджмент </a:t>
            </a:r>
            <a:r>
              <a:rPr lang="ru-RU" sz="900" dirty="0"/>
              <a:t>и защита от психического выгорания в работе с детьми, имеющими ОВЗ»  организованном  Центра помощи </a:t>
            </a:r>
            <a:r>
              <a:rPr lang="ru-RU" sz="900" dirty="0" smtClean="0"/>
              <a:t>детям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Конева Е.В. Доклад «Практические методы оценки компетенций специалистов» на Международный конгресс «Психология XXI столетия (Новиковские чтения)» г. </a:t>
            </a:r>
            <a:r>
              <a:rPr lang="ru-RU" sz="900" dirty="0" smtClean="0"/>
              <a:t>Ярославль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err="1"/>
              <a:t>Деревянкина</a:t>
            </a:r>
            <a:r>
              <a:rPr lang="ru-RU" sz="900" dirty="0"/>
              <a:t> Н.А. и  Конева Е.В.   Круглый </a:t>
            </a:r>
            <a:r>
              <a:rPr lang="ru-RU" sz="900" dirty="0" smtClean="0"/>
              <a:t>стол </a:t>
            </a:r>
            <a:r>
              <a:rPr lang="ru-RU" sz="900" dirty="0"/>
              <a:t>«Взаимодействие родителей и детей с ОВЗ» 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err="1"/>
              <a:t>Деревянкина</a:t>
            </a:r>
            <a:r>
              <a:rPr lang="ru-RU" sz="900" dirty="0"/>
              <a:t> Н.А.  Семинар «Помощь помогающим – как выдерживать чувства родителей» 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Семинар «Комплексное психолого-медико-педагогическое сопровождение детей раннего возраста»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7329" y="4356695"/>
            <a:ext cx="4089518" cy="2676499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rgbClr val="911C62"/>
                </a:solidFill>
              </a:rPr>
              <a:t>ЦППМС</a:t>
            </a:r>
          </a:p>
          <a:p>
            <a:r>
              <a:rPr lang="ru-RU" sz="900" dirty="0" smtClean="0">
                <a:solidFill>
                  <a:srgbClr val="911C62"/>
                </a:solidFill>
              </a:rPr>
              <a:t>ГАВРИЛОВ-ЯМ</a:t>
            </a:r>
            <a:endParaRPr lang="ru-RU" sz="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Дополнительная  общеобразовательная  программа </a:t>
            </a:r>
            <a:r>
              <a:rPr lang="ru-RU" sz="900" dirty="0" smtClean="0"/>
              <a:t>«</a:t>
            </a:r>
            <a:r>
              <a:rPr lang="ru-RU" sz="900" dirty="0"/>
              <a:t>Уроки общения для младших подростков</a:t>
            </a:r>
            <a:r>
              <a:rPr lang="ru-RU" sz="900" dirty="0" smtClean="0"/>
              <a:t>», направленная на развитие коммуникативной компетентности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Дополнительная  общеобразовательная  программа </a:t>
            </a:r>
            <a:r>
              <a:rPr lang="ru-RU" sz="900" dirty="0" smtClean="0"/>
              <a:t>«</a:t>
            </a:r>
            <a:r>
              <a:rPr lang="ru-RU" sz="900" dirty="0"/>
              <a:t>Азбука здоровья</a:t>
            </a:r>
            <a:r>
              <a:rPr lang="ru-RU" sz="900" dirty="0" smtClean="0"/>
              <a:t>» для младших школьников, направленная на профилактику употребления ПАВ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Дополнительная общеобразовательная  программа </a:t>
            </a:r>
            <a:r>
              <a:rPr lang="ru-RU" sz="900" dirty="0" smtClean="0"/>
              <a:t>«</a:t>
            </a:r>
            <a:r>
              <a:rPr lang="ru-RU" sz="900" dirty="0"/>
              <a:t>По ступенькам творчества» </a:t>
            </a:r>
            <a:r>
              <a:rPr lang="ru-RU" sz="900" dirty="0" smtClean="0"/>
              <a:t>для младших школьников, направленная на </a:t>
            </a:r>
            <a:r>
              <a:rPr lang="ru-RU" sz="900" dirty="0"/>
              <a:t>р</a:t>
            </a:r>
            <a:r>
              <a:rPr lang="ru-RU" sz="900" dirty="0" smtClean="0"/>
              <a:t>азвитие </a:t>
            </a:r>
            <a:r>
              <a:rPr lang="ru-RU" sz="900" dirty="0"/>
              <a:t>творческих </a:t>
            </a:r>
            <a:r>
              <a:rPr lang="ru-RU" sz="900" dirty="0" smtClean="0"/>
              <a:t>способностей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Дополнительная  общеобразовательная  программа </a:t>
            </a:r>
            <a:r>
              <a:rPr lang="ru-RU" sz="900" dirty="0" smtClean="0"/>
              <a:t>«</a:t>
            </a:r>
            <a:r>
              <a:rPr lang="ru-RU" sz="900" dirty="0"/>
              <a:t>Здравствуй, школа, это я</a:t>
            </a:r>
            <a:r>
              <a:rPr lang="ru-RU" sz="900" dirty="0" smtClean="0"/>
              <a:t>!» для учащихся  1-х классов</a:t>
            </a:r>
            <a:endParaRPr lang="ru-RU" sz="900" dirty="0"/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/>
              <a:t>Дополнительная  общеобразовательная  программа </a:t>
            </a:r>
            <a:r>
              <a:rPr lang="ru-RU" sz="900" dirty="0" smtClean="0"/>
              <a:t>«</a:t>
            </a:r>
            <a:r>
              <a:rPr lang="ru-RU" sz="900" dirty="0"/>
              <a:t>Первый раз в пятый класс</a:t>
            </a:r>
            <a:r>
              <a:rPr lang="ru-RU" sz="900" dirty="0" smtClean="0"/>
              <a:t>» для учащихся  5-х классов, направленная на </a:t>
            </a:r>
            <a:r>
              <a:rPr lang="ru-RU" sz="900" dirty="0"/>
              <a:t>успешную социальную адаптацию 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Дополнительная  общеобразовательная  программа </a:t>
            </a:r>
            <a:r>
              <a:rPr lang="ru-RU" sz="900" dirty="0" smtClean="0"/>
              <a:t>«</a:t>
            </a:r>
            <a:r>
              <a:rPr lang="ru-RU" sz="900" dirty="0"/>
              <a:t>Прививка от </a:t>
            </a:r>
            <a:r>
              <a:rPr lang="ru-RU" sz="900" dirty="0" smtClean="0"/>
              <a:t>стресса» для старших школьников, направленная на профилактику стрессовых состояний</a:t>
            </a:r>
            <a:endParaRPr lang="ru-RU" sz="900" dirty="0"/>
          </a:p>
          <a:p>
            <a:pPr>
              <a:buFont typeface="Wingdings" pitchFamily="2" charset="2"/>
              <a:buChar char="§"/>
            </a:pPr>
            <a:endParaRPr lang="ru-RU" sz="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60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855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4132" y="1764408"/>
            <a:ext cx="5040000" cy="1800200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rgbClr val="911C62"/>
                </a:solidFill>
              </a:rPr>
              <a:t>«ЦЕНТР ПОМОЩИ ДЕТЯМ»</a:t>
            </a:r>
          </a:p>
          <a:p>
            <a:r>
              <a:rPr lang="ru-RU" sz="900" dirty="0" smtClean="0">
                <a:solidFill>
                  <a:srgbClr val="911C62"/>
                </a:solidFill>
              </a:rPr>
              <a:t>РЫБИНСК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900" dirty="0" smtClean="0"/>
              <a:t>Серия </a:t>
            </a:r>
            <a:r>
              <a:rPr lang="ru-RU" sz="900" dirty="0"/>
              <a:t>семинаров «Организация и содержание деятельности </a:t>
            </a:r>
            <a:r>
              <a:rPr lang="ru-RU" sz="900" dirty="0" smtClean="0"/>
              <a:t>ПМПК по </a:t>
            </a:r>
            <a:r>
              <a:rPr lang="ru-RU" sz="900" dirty="0"/>
              <a:t>комплексному сопровождению детей с ОВЗ и инвалидностью в условиях инклюзивного образования</a:t>
            </a:r>
            <a:r>
              <a:rPr lang="ru-RU" sz="900" dirty="0" smtClean="0"/>
              <a:t>» (Специалисты ПМПК; Развитие компетентности) 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Дополнительная образовательная программы по профилактике </a:t>
            </a:r>
            <a:r>
              <a:rPr lang="ru-RU" sz="900" dirty="0" err="1"/>
              <a:t>дисграфии</a:t>
            </a:r>
            <a:r>
              <a:rPr lang="ru-RU" sz="900" dirty="0"/>
              <a:t> у учащихся с ОВЗ в 1 классе «Грамотей 1</a:t>
            </a:r>
            <a:r>
              <a:rPr lang="ru-RU" sz="900" dirty="0" smtClean="0"/>
              <a:t>» (1 класс с ОВЗ; Профилактика </a:t>
            </a:r>
            <a:r>
              <a:rPr lang="ru-RU" sz="900" dirty="0" err="1" smtClean="0"/>
              <a:t>дисграфии</a:t>
            </a:r>
            <a:r>
              <a:rPr lang="ru-RU" sz="900" dirty="0" smtClean="0"/>
              <a:t>)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Серия </a:t>
            </a:r>
            <a:r>
              <a:rPr lang="ru-RU" sz="900" dirty="0" smtClean="0"/>
              <a:t>семинаров-практикумов </a:t>
            </a:r>
            <a:r>
              <a:rPr lang="ru-RU" sz="900" dirty="0"/>
              <a:t>для опекунов  по вопросам воспитания подростков: «Жизненные ценности подростка», «Поощрения и наказания</a:t>
            </a:r>
            <a:r>
              <a:rPr lang="ru-RU" sz="900" dirty="0" smtClean="0"/>
              <a:t>» (Опекуны; Развитие психолого-педагогической компетентности) 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Дополнительная образовательная программа «Секреты выбора профессии</a:t>
            </a:r>
            <a:r>
              <a:rPr lang="ru-RU" sz="900" dirty="0" smtClean="0"/>
              <a:t>» для учащихся 8-9 классов с ОВЗ</a:t>
            </a:r>
            <a:endParaRPr lang="ru-RU" sz="900" dirty="0"/>
          </a:p>
          <a:p>
            <a:pPr>
              <a:buFont typeface="Wingdings" pitchFamily="2" charset="2"/>
              <a:buChar char="§"/>
            </a:pPr>
            <a:endParaRPr lang="ru-RU" sz="9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4132" y="3916605"/>
            <a:ext cx="5040000" cy="2720220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rgbClr val="911C62"/>
                </a:solidFill>
              </a:rPr>
              <a:t>ЦЕНТР «СТИМУЛ»</a:t>
            </a:r>
          </a:p>
          <a:p>
            <a:r>
              <a:rPr lang="ru-RU" sz="900" dirty="0" smtClean="0">
                <a:solidFill>
                  <a:srgbClr val="911C62"/>
                </a:solidFill>
              </a:rPr>
              <a:t>ТУТАЕВ</a:t>
            </a:r>
            <a:endParaRPr lang="ru-RU" sz="900" dirty="0" smtClean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err="1" smtClean="0"/>
              <a:t>Тренинговое</a:t>
            </a:r>
            <a:r>
              <a:rPr lang="ru-RU" sz="900" dirty="0" smtClean="0"/>
              <a:t> </a:t>
            </a:r>
            <a:r>
              <a:rPr lang="ru-RU" sz="900" dirty="0"/>
              <a:t>занятие «Я в общении</a:t>
            </a:r>
            <a:r>
              <a:rPr lang="ru-RU" sz="900" dirty="0" smtClean="0"/>
              <a:t>» (Подростки; Социализация)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err="1"/>
              <a:t>Тренинговые</a:t>
            </a:r>
            <a:r>
              <a:rPr lang="ru-RU" sz="900" dirty="0"/>
              <a:t> занятия «Ценности 21 века</a:t>
            </a:r>
            <a:r>
              <a:rPr lang="ru-RU" sz="900" dirty="0" smtClean="0"/>
              <a:t>» (Подростки; Адаптация, профилактика агрессии)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/>
              <a:t>Семинар-практикум </a:t>
            </a:r>
            <a:r>
              <a:rPr lang="ru-RU" sz="900" dirty="0"/>
              <a:t>«Детские истории – недетские проблемы. Особенные приёмные дети</a:t>
            </a:r>
            <a:r>
              <a:rPr lang="ru-RU" sz="900" dirty="0" smtClean="0"/>
              <a:t>…» (Специалисты органов опеки и попечительства) 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Семинар – практикум «</a:t>
            </a:r>
            <a:r>
              <a:rPr lang="ru-RU" sz="900" dirty="0" smtClean="0"/>
              <a:t>Создание </a:t>
            </a:r>
            <a:r>
              <a:rPr lang="ru-RU" sz="900" dirty="0"/>
              <a:t>благоприятных условий развития на переходных и кризисных этапах жизни обучающихся: технологии психологической работы с подростками</a:t>
            </a:r>
            <a:r>
              <a:rPr lang="ru-RU" sz="900" dirty="0" smtClean="0"/>
              <a:t>» (Педагоги, педагоги-психологи, социальные педагоги</a:t>
            </a:r>
            <a:r>
              <a:rPr lang="ru-RU" sz="900" dirty="0"/>
              <a:t>)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err="1"/>
              <a:t>Тренинговое</a:t>
            </a:r>
            <a:r>
              <a:rPr lang="ru-RU" sz="900" dirty="0"/>
              <a:t> занятие «Ковер мира</a:t>
            </a:r>
            <a:r>
              <a:rPr lang="ru-RU" sz="900" dirty="0" smtClean="0"/>
              <a:t>» для учащихся 5-9 классы, направленное на  </a:t>
            </a:r>
            <a:r>
              <a:rPr lang="ru-RU" sz="900" dirty="0"/>
              <a:t>р</a:t>
            </a:r>
            <a:r>
              <a:rPr lang="ru-RU" sz="900" dirty="0" smtClean="0"/>
              <a:t>азвитие коммуникативной компетентности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/>
              <a:t>Дополнительная </a:t>
            </a:r>
            <a:r>
              <a:rPr lang="ru-RU" sz="900" dirty="0"/>
              <a:t>общеобразовательная общеразвивающая  программа формирования </a:t>
            </a:r>
            <a:r>
              <a:rPr lang="ru-RU" sz="900" dirty="0" smtClean="0"/>
              <a:t>социально-психологических </a:t>
            </a:r>
            <a:r>
              <a:rPr lang="ru-RU" sz="900" dirty="0"/>
              <a:t>навыков «Здравствуй пятый класс</a:t>
            </a:r>
            <a:r>
              <a:rPr lang="ru-RU" sz="900" dirty="0" smtClean="0"/>
              <a:t>» для учащихся  5-х классов, направленная на успешную социальную адаптацию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err="1" smtClean="0"/>
              <a:t>Профориентационное</a:t>
            </a:r>
            <a:r>
              <a:rPr lang="ru-RU" sz="900" dirty="0" smtClean="0"/>
              <a:t> </a:t>
            </a:r>
            <a:r>
              <a:rPr lang="ru-RU" sz="900" dirty="0"/>
              <a:t>занятие с элементами тренинга «В мире профессий</a:t>
            </a:r>
            <a:r>
              <a:rPr lang="ru-RU" sz="900" dirty="0" smtClean="0"/>
              <a:t>» для учащихся 5-6 классов 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Программа по коррекции устной речи «</a:t>
            </a:r>
            <a:r>
              <a:rPr lang="ru-RU" sz="900" dirty="0" err="1"/>
              <a:t>Говоруша</a:t>
            </a:r>
            <a:r>
              <a:rPr lang="ru-RU" sz="900" dirty="0" smtClean="0"/>
              <a:t>» для дошкольников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err="1"/>
              <a:t>Тренинговое</a:t>
            </a:r>
            <a:r>
              <a:rPr lang="ru-RU" sz="900" dirty="0"/>
              <a:t> занятие «Основы моей безопасности</a:t>
            </a:r>
            <a:r>
              <a:rPr lang="ru-RU" sz="900" dirty="0" smtClean="0"/>
              <a:t>» для подростков, направленное на  Профилактику </a:t>
            </a:r>
            <a:r>
              <a:rPr lang="ru-RU" sz="900" dirty="0" err="1" smtClean="0"/>
              <a:t>девиантного</a:t>
            </a:r>
            <a:r>
              <a:rPr lang="ru-RU" sz="900" dirty="0" smtClean="0"/>
              <a:t> поведения</a:t>
            </a:r>
            <a:endParaRPr lang="ru-RU" sz="9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27191" y="396255"/>
            <a:ext cx="5040000" cy="3197876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rgbClr val="911C62"/>
                </a:solidFill>
              </a:rPr>
              <a:t>ЦЕНТР «ГАРМОНИЯ»</a:t>
            </a:r>
          </a:p>
          <a:p>
            <a:r>
              <a:rPr lang="ru-RU" sz="900" dirty="0" smtClean="0">
                <a:solidFill>
                  <a:srgbClr val="911C62"/>
                </a:solidFill>
              </a:rPr>
              <a:t>УГЛИЧ</a:t>
            </a:r>
            <a:endParaRPr lang="ru-RU" sz="1200" dirty="0" smtClean="0">
              <a:solidFill>
                <a:srgbClr val="911C6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900" dirty="0" smtClean="0"/>
              <a:t>Программа </a:t>
            </a:r>
            <a:r>
              <a:rPr lang="ru-RU" sz="900" dirty="0"/>
              <a:t>по формированию эмоционально-позитивного, структурированного образа </a:t>
            </a:r>
            <a:r>
              <a:rPr lang="ru-RU" sz="900" dirty="0" smtClean="0"/>
              <a:t>будущего, </a:t>
            </a:r>
            <a:r>
              <a:rPr lang="ru-RU" sz="900" dirty="0"/>
              <a:t>как элемента профилактики </a:t>
            </a:r>
            <a:r>
              <a:rPr lang="ru-RU" sz="900" dirty="0" err="1"/>
              <a:t>девиантного</a:t>
            </a:r>
            <a:r>
              <a:rPr lang="ru-RU" sz="900" dirty="0"/>
              <a:t> поведения «Волшебство каждого дня</a:t>
            </a:r>
            <a:r>
              <a:rPr lang="ru-RU" sz="900" dirty="0" smtClean="0"/>
              <a:t>» для учащихся 1-х классов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Программа коррекции </a:t>
            </a:r>
            <a:r>
              <a:rPr lang="ru-RU" sz="900" dirty="0" err="1"/>
              <a:t>психо</a:t>
            </a:r>
            <a:r>
              <a:rPr lang="ru-RU" sz="900" dirty="0"/>
              <a:t>-эмоционального состояния младших школьников с применением телесно-ориентированных техник и метода биологической обратной связи «Золотой лучик</a:t>
            </a:r>
            <a:r>
              <a:rPr lang="ru-RU" sz="900" dirty="0" smtClean="0"/>
              <a:t>» 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/>
              <a:t>Программа </a:t>
            </a:r>
            <a:r>
              <a:rPr lang="ru-RU" sz="900" dirty="0"/>
              <a:t>психологического сопровождения детей с отклоняющимся поведением «Рядом 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>с </a:t>
            </a:r>
            <a:r>
              <a:rPr lang="ru-RU" sz="900" dirty="0"/>
              <a:t>подростком</a:t>
            </a:r>
            <a:r>
              <a:rPr lang="ru-RU" sz="900" dirty="0" smtClean="0"/>
              <a:t>» 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Программа профессионального самоопределения подростков «Мой путь к профессии</a:t>
            </a:r>
            <a:r>
              <a:rPr lang="ru-RU" sz="900" dirty="0" smtClean="0"/>
              <a:t>» для учащихся</a:t>
            </a:r>
            <a:r>
              <a:rPr lang="ru-RU" sz="900" dirty="0"/>
              <a:t> </a:t>
            </a:r>
            <a:r>
              <a:rPr lang="ru-RU" sz="900" dirty="0" smtClean="0"/>
              <a:t>9-х классов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Программа подготовки воспитанников детского дома к жизни в приемной семье «Дорога домой» 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Цикл мастер-классов в рамках проекта "</a:t>
            </a:r>
            <a:r>
              <a:rPr lang="ru-RU" sz="900" dirty="0" err="1"/>
              <a:t>ОчУмелые</a:t>
            </a:r>
            <a:r>
              <a:rPr lang="ru-RU" sz="900" dirty="0"/>
              <a:t> семьи" АНО «Моя семья» («Совет приемных родителей ЯО</a:t>
            </a:r>
            <a:r>
              <a:rPr lang="ru-RU" sz="900" dirty="0" smtClean="0"/>
              <a:t>») (Приемные семьи; Профилактика вторичного социального сиротства)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Цикл занятий в рамках  программы клуба молодой семьи «У семейного очага</a:t>
            </a:r>
            <a:r>
              <a:rPr lang="ru-RU" sz="900" dirty="0" smtClean="0"/>
              <a:t>» для родителей, направленные на повышение осведомлённости в вопросах  развития, образования и воспитания детей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Мастер-класс «Профилактика эмоционального выгорания у родителей, воспитывающих детей с ОВЗ</a:t>
            </a:r>
            <a:r>
              <a:rPr lang="ru-RU" sz="900" dirty="0" smtClean="0"/>
              <a:t>» 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/>
              <a:t>Цикл </a:t>
            </a:r>
            <a:r>
              <a:rPr lang="ru-RU" sz="900" dirty="0"/>
              <a:t>занятий в рамках программы «Я в мире, мир во мне» </a:t>
            </a:r>
            <a:r>
              <a:rPr lang="ru-RU" sz="900" dirty="0" smtClean="0"/>
              <a:t>с </a:t>
            </a:r>
            <a:r>
              <a:rPr lang="ru-RU" sz="900" dirty="0"/>
              <a:t>использованием </a:t>
            </a:r>
            <a:r>
              <a:rPr lang="ru-RU" sz="900" dirty="0" err="1" smtClean="0"/>
              <a:t>мульт</a:t>
            </a:r>
            <a:r>
              <a:rPr lang="ru-RU" sz="900" dirty="0" smtClean="0"/>
              <a:t>-терапии для подростков группы риска, направленные на успешную социализацию </a:t>
            </a:r>
            <a:endParaRPr lang="ru-RU" sz="900" dirty="0"/>
          </a:p>
          <a:p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453579" y="674762"/>
            <a:ext cx="33843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ИЗ ОПЫТА СПЕЦИАЛИСТОВ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47063" y="3692539"/>
            <a:ext cx="5040000" cy="1384236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rgbClr val="911C62"/>
                </a:solidFill>
              </a:rPr>
              <a:t>ЦЕНТР «НАДЕЖДА»</a:t>
            </a:r>
          </a:p>
          <a:p>
            <a:r>
              <a:rPr lang="ru-RU" sz="900" dirty="0" smtClean="0">
                <a:solidFill>
                  <a:srgbClr val="911C62"/>
                </a:solidFill>
              </a:rPr>
              <a:t>ПОШЕХОНЬЕ</a:t>
            </a:r>
            <a:endParaRPr lang="ru-RU" sz="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Индивидуальная программа формирования мотивации учебной деятельности обучающегося 2 класса с ЗПР «Учусь учиться</a:t>
            </a:r>
            <a:r>
              <a:rPr lang="ru-RU" sz="900" dirty="0" smtClean="0"/>
              <a:t>» 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Индивидуальная программа «Учусь владеть собой</a:t>
            </a:r>
            <a:r>
              <a:rPr lang="ru-RU" sz="900" dirty="0" smtClean="0"/>
              <a:t>» для учащихся 4-х классов, направленная на снятие тревожности, развитие мотивации достижения успеха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Комплексная программа для дошкольников  и младших школьников с нарушениями </a:t>
            </a:r>
            <a:r>
              <a:rPr lang="ru-RU" sz="900" dirty="0" smtClean="0"/>
              <a:t>эмоционально-волевой сферы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Индивидуальная дополнительная программа «Познаю себя</a:t>
            </a:r>
            <a:r>
              <a:rPr lang="ru-RU" sz="900" dirty="0" smtClean="0"/>
              <a:t>» для учащихся 8-х классов</a:t>
            </a:r>
            <a:endParaRPr lang="ru-RU" sz="900" dirty="0"/>
          </a:p>
          <a:p>
            <a:pPr>
              <a:buFont typeface="Wingdings" pitchFamily="2" charset="2"/>
              <a:buChar char="§"/>
            </a:pPr>
            <a:endParaRPr lang="ru-RU" sz="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46503" y="5158511"/>
            <a:ext cx="5040000" cy="1719867"/>
          </a:xfrm>
          <a:prstGeom prst="rect">
            <a:avLst/>
          </a:prstGeom>
          <a:ln>
            <a:solidFill>
              <a:srgbClr val="F5C14B"/>
            </a:solidFill>
            <a:prstDash val="lgDash"/>
          </a:ln>
        </p:spPr>
        <p:txBody>
          <a:bodyPr wrap="square">
            <a:noAutofit/>
          </a:bodyPr>
          <a:lstStyle/>
          <a:p>
            <a:r>
              <a:rPr lang="ru-RU" sz="1200" dirty="0" smtClean="0">
                <a:solidFill>
                  <a:srgbClr val="911C62"/>
                </a:solidFill>
              </a:rPr>
              <a:t>ЦЕНТР «СОДЕЙСТВИЕ»</a:t>
            </a:r>
          </a:p>
          <a:p>
            <a:r>
              <a:rPr lang="ru-RU" sz="900" dirty="0" smtClean="0">
                <a:solidFill>
                  <a:srgbClr val="911C62"/>
                </a:solidFill>
              </a:rPr>
              <a:t>РОСТОВ</a:t>
            </a:r>
            <a:endParaRPr lang="ru-RU" sz="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/>
              <a:t>Программа профилактики отклонений в поведении младших подростков, связанных с социальной </a:t>
            </a:r>
            <a:r>
              <a:rPr lang="ru-RU" sz="900" dirty="0" err="1" smtClean="0"/>
              <a:t>дезадаптацией</a:t>
            </a:r>
            <a:r>
              <a:rPr lang="ru-RU" sz="900" dirty="0" smtClean="0"/>
              <a:t> «Учусь понимать себя и других» (авторы </a:t>
            </a:r>
            <a:r>
              <a:rPr lang="ru-RU" sz="900" dirty="0" err="1" smtClean="0"/>
              <a:t>Дувакина</a:t>
            </a:r>
            <a:r>
              <a:rPr lang="ru-RU" sz="900" dirty="0" smtClean="0"/>
              <a:t> О.В., </a:t>
            </a:r>
            <a:r>
              <a:rPr lang="ru-RU" sz="900" dirty="0" err="1" smtClean="0"/>
              <a:t>Дойкова</a:t>
            </a:r>
            <a:r>
              <a:rPr lang="ru-RU" sz="900" dirty="0" smtClean="0"/>
              <a:t> С.В.)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 smtClean="0"/>
              <a:t>Курс </a:t>
            </a:r>
            <a:r>
              <a:rPr lang="ru-RU" sz="900" dirty="0" err="1"/>
              <a:t>тренинговых</a:t>
            </a:r>
            <a:r>
              <a:rPr lang="ru-RU" sz="900" dirty="0"/>
              <a:t> занятий «Между нами, девочками…» (авторы </a:t>
            </a:r>
            <a:r>
              <a:rPr lang="ru-RU" sz="900" dirty="0" err="1"/>
              <a:t>Дувакина</a:t>
            </a:r>
            <a:r>
              <a:rPr lang="ru-RU" sz="900" dirty="0"/>
              <a:t> О.В., Зеленкова Д.С</a:t>
            </a:r>
            <a:r>
              <a:rPr lang="ru-RU" sz="900" dirty="0" smtClean="0"/>
              <a:t>.) для девочек-подростков, </a:t>
            </a:r>
            <a:r>
              <a:rPr lang="ru-RU" sz="900" smtClean="0"/>
              <a:t>направленные на формирование гендерной идентичности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Курс лекционно-практических занятий для родителей «Основы построения конструктивных детско-родительских отношений</a:t>
            </a:r>
            <a:r>
              <a:rPr lang="ru-RU" sz="900" dirty="0" smtClean="0"/>
              <a:t>»</a:t>
            </a:r>
            <a:endParaRPr lang="ru-RU" sz="900" dirty="0"/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900" dirty="0"/>
              <a:t>Программа </a:t>
            </a:r>
            <a:r>
              <a:rPr lang="ru-RU" sz="900" dirty="0" smtClean="0"/>
              <a:t>профилактики профессионального </a:t>
            </a:r>
            <a:r>
              <a:rPr lang="ru-RU" sz="900" dirty="0"/>
              <a:t>выгорания педагогов «Точка опоры» (авторы </a:t>
            </a:r>
            <a:r>
              <a:rPr lang="ru-RU" sz="900" dirty="0" err="1"/>
              <a:t>Дойкова</a:t>
            </a:r>
            <a:r>
              <a:rPr lang="ru-RU" sz="900" dirty="0"/>
              <a:t> С.В., </a:t>
            </a:r>
            <a:r>
              <a:rPr lang="ru-RU" sz="900" dirty="0" err="1"/>
              <a:t>Дувакина</a:t>
            </a:r>
            <a:r>
              <a:rPr lang="ru-RU" sz="900" dirty="0"/>
              <a:t> О.В</a:t>
            </a:r>
            <a:r>
              <a:rPr lang="ru-RU" sz="900" dirty="0" smtClean="0"/>
              <a:t>.) </a:t>
            </a:r>
            <a:endParaRPr lang="ru-RU" sz="9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61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5417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234" y="622753"/>
            <a:ext cx="1172083" cy="487297"/>
          </a:xfrm>
          <a:prstGeom prst="rect">
            <a:avLst/>
          </a:prstGeom>
          <a:noFill/>
        </p:spPr>
        <p:txBody>
          <a:bodyPr wrap="none" lIns="116824" tIns="58412" rIns="116824" bIns="58412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КАДРЫ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148443" y="6876975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5</a:t>
            </a:r>
            <a:endParaRPr lang="ru-RU" sz="11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63035"/>
              </p:ext>
            </p:extLst>
          </p:nvPr>
        </p:nvGraphicFramePr>
        <p:xfrm>
          <a:off x="239654" y="1836415"/>
          <a:ext cx="7596000" cy="4734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94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88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ДОО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88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ООО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88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ДЕТСКИЕ ДОМА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88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ШКОЛЫ-ИНТЕРНАТЫ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385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indent="88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СПО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solidFill>
                            <a:srgbClr val="1E9CB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solidFill>
                          <a:srgbClr val="1E9CB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solidFill>
                            <a:srgbClr val="1E9CB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rgbClr val="1E9CB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solidFill>
                            <a:srgbClr val="1E9CB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rgbClr val="1E9CB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solidFill>
                            <a:srgbClr val="1E9CB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solidFill>
                          <a:srgbClr val="1E9CB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solidFill>
                            <a:srgbClr val="1E9CB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rgbClr val="1E9CB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solidFill>
                            <a:srgbClr val="1E9CB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rgbClr val="1E9CB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solidFill>
                            <a:srgbClr val="1E9CB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solidFill>
                          <a:srgbClr val="1E9CB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solidFill>
                            <a:srgbClr val="1E9CB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rgbClr val="1E9CB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solidFill>
                            <a:srgbClr val="1E9CB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rgbClr val="1E9CB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solidFill>
                            <a:srgbClr val="1E9CB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solidFill>
                          <a:srgbClr val="1E9CB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solidFill>
                            <a:srgbClr val="1E9CB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rgbClr val="1E9CB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solidFill>
                            <a:srgbClr val="1E9CB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rgbClr val="1E9CB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solidFill>
                            <a:srgbClr val="1E9CB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solidFill>
                          <a:srgbClr val="1E9CB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solidFill>
                            <a:srgbClr val="1E9CB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 dirty="0">
                        <a:solidFill>
                          <a:srgbClr val="1E9CB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1" dirty="0" smtClean="0">
                          <a:solidFill>
                            <a:srgbClr val="1E9CB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 dirty="0">
                        <a:solidFill>
                          <a:srgbClr val="1E9CB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БОЛЬШЕСЕЛЬСКИЙ МР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12,5%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БОРИСОГЛЕБСКИЙ МР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БРЕЙТОВСКИЙ МР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ГАВРИЛОВ-ЯМСКИЙ МР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46,2%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63,6%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ДАНИЛОВСКИЙ МР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77%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ЛЮБИМСКИЙ МР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16,7%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МЫШКИНСКИЙ МР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НЕКОУЗСКИЙ МР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23,1%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НЕКРАСОВСКИЙ МР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33,3%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55,6%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ПЕРВОМАЙСКИЙ МР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87,5%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ПЕРЕСЛАВСКИЙ МР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23,5%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13,3%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ПЕРЕСЛАВЛЬ-ЗАЛЕССКИЙ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46,2%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ПОШЕХОНСКИЙ МР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57,1%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58,3%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РОСТОВСКИЙ МР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32,3%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41,9%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РЫБИНСКИЙ МР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22,2%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РЫБИНСК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35,7%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73,3%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ТУТАЕВСКИЙ МР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57,9%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УГЛИЧСКИЙ МР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66,7%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34,5%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33,3%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ЯРОСЛАВСКИЙ МР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80,8%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ЯРОСЛАВЛЬ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86,5%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95,4%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ru-RU" sz="1100" b="0" dirty="0" smtClean="0">
                          <a:solidFill>
                            <a:srgbClr val="911C6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56,3%</a:t>
                      </a:r>
                      <a:endParaRPr lang="ru-RU" sz="1100" b="0" dirty="0">
                        <a:solidFill>
                          <a:srgbClr val="911C6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5C1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122564" y="645399"/>
            <a:ext cx="638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1E9CB2"/>
                </a:solidFill>
              </a:rPr>
              <a:t>ОБЕСПЕЧЕННОСТЬ КАДРАМИ</a:t>
            </a:r>
            <a:r>
              <a:rPr lang="en-US" sz="1600" dirty="0" smtClean="0">
                <a:solidFill>
                  <a:srgbClr val="1E9CB2"/>
                </a:solidFill>
              </a:rPr>
              <a:t> </a:t>
            </a:r>
            <a:r>
              <a:rPr lang="ru-RU" sz="1600" dirty="0">
                <a:solidFill>
                  <a:srgbClr val="1E9CB2"/>
                </a:solidFill>
              </a:rPr>
              <a:t>ОРГАНИЗАЦИЙ СИСТЕМЫ ОБРАЗОВАНИЯ </a:t>
            </a:r>
            <a:endParaRPr lang="en-US" sz="1600" dirty="0" smtClean="0">
              <a:solidFill>
                <a:srgbClr val="1E9CB2"/>
              </a:solidFill>
            </a:endParaRPr>
          </a:p>
          <a:p>
            <a:r>
              <a:rPr lang="ru-RU" sz="1600" dirty="0" smtClean="0">
                <a:solidFill>
                  <a:srgbClr val="1E9CB2"/>
                </a:solidFill>
              </a:rPr>
              <a:t>ПЕРВИЧНОГО УРОВНЯ СЛУЖБЫ </a:t>
            </a:r>
            <a:r>
              <a:rPr lang="ru-RU" sz="1600" dirty="0">
                <a:solidFill>
                  <a:srgbClr val="911C62"/>
                </a:solidFill>
              </a:rPr>
              <a:t>59,8%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90060" y="5580831"/>
            <a:ext cx="26035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911C62"/>
                </a:solidFill>
              </a:rPr>
              <a:t>ОБЕСПЕЧЕННОСТЬ</a:t>
            </a:r>
            <a:r>
              <a:rPr lang="ru-RU" sz="1000" dirty="0" smtClean="0"/>
              <a:t> психологическими кадрами (</a:t>
            </a:r>
            <a:r>
              <a:rPr lang="ru-RU" sz="1200" dirty="0" smtClean="0">
                <a:solidFill>
                  <a:srgbClr val="1E9CB2"/>
                </a:solidFill>
              </a:rPr>
              <a:t>3</a:t>
            </a:r>
            <a:r>
              <a:rPr lang="ru-RU" sz="1000" dirty="0" smtClean="0"/>
              <a:t>) – соотношение количества образовательных организаций, в которых работают педагоги-психологи (</a:t>
            </a:r>
            <a:r>
              <a:rPr lang="ru-RU" sz="1200" dirty="0" smtClean="0">
                <a:solidFill>
                  <a:srgbClr val="1E9CB2"/>
                </a:solidFill>
              </a:rPr>
              <a:t>2</a:t>
            </a:r>
            <a:r>
              <a:rPr lang="ru-RU" sz="1000" dirty="0" smtClean="0"/>
              <a:t>), </a:t>
            </a:r>
            <a:br>
              <a:rPr lang="ru-RU" sz="1000" dirty="0" smtClean="0"/>
            </a:br>
            <a:r>
              <a:rPr lang="ru-RU" sz="1000" dirty="0" smtClean="0"/>
              <a:t>к общему числу</a:t>
            </a:r>
            <a:r>
              <a:rPr lang="ru-RU" sz="1000" dirty="0"/>
              <a:t> образовательных</a:t>
            </a:r>
            <a:r>
              <a:rPr lang="ru-RU" sz="1000" dirty="0" smtClean="0"/>
              <a:t> организаций данной группы (</a:t>
            </a:r>
            <a:r>
              <a:rPr lang="ru-RU" sz="1200" dirty="0" smtClean="0">
                <a:solidFill>
                  <a:srgbClr val="1E9CB2"/>
                </a:solidFill>
              </a:rPr>
              <a:t>1</a:t>
            </a:r>
            <a:r>
              <a:rPr lang="ru-RU" sz="1000" dirty="0" smtClean="0"/>
              <a:t>) </a:t>
            </a:r>
            <a:endParaRPr lang="ru-RU" sz="1000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881713199"/>
              </p:ext>
            </p:extLst>
          </p:nvPr>
        </p:nvGraphicFramePr>
        <p:xfrm>
          <a:off x="8079506" y="1759571"/>
          <a:ext cx="2356937" cy="2232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352505" y="1443807"/>
            <a:ext cx="1602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1E9CB2"/>
                </a:solidFill>
              </a:rPr>
              <a:t>ПО ОБЛАСТИ </a:t>
            </a:r>
            <a:endParaRPr lang="ru-RU" sz="1200" dirty="0">
              <a:solidFill>
                <a:srgbClr val="1E9C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132" y="1443807"/>
            <a:ext cx="7598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1E9CB2"/>
                </a:solidFill>
              </a:rPr>
              <a:t>В РАЗРЕЗЕ МУНИЦИПАЛЬНЫХ РАЙОНОВ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4132" y="1711481"/>
            <a:ext cx="7598778" cy="4877462"/>
          </a:xfrm>
          <a:prstGeom prst="rect">
            <a:avLst/>
          </a:prstGeom>
          <a:noFill/>
          <a:ln w="9525">
            <a:solidFill>
              <a:srgbClr val="911C6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938988" y="1711481"/>
            <a:ext cx="2563614" cy="2213166"/>
          </a:xfrm>
          <a:prstGeom prst="rect">
            <a:avLst/>
          </a:prstGeom>
          <a:noFill/>
          <a:ln w="9525">
            <a:solidFill>
              <a:srgbClr val="911C6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332" y="684287"/>
            <a:ext cx="1233960" cy="400093"/>
          </a:xfrm>
          <a:prstGeom prst="rect">
            <a:avLst/>
          </a:prstGeom>
          <a:noFill/>
        </p:spPr>
        <p:txBody>
          <a:bodyPr wrap="none" lIns="116824" tIns="58412" rIns="116824" bIns="58412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УСЛУГИ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14065" y="540271"/>
            <a:ext cx="1332000" cy="1332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98628" y="972159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30</a:t>
            </a:r>
            <a:r>
              <a:rPr lang="en-US" sz="2800" dirty="0" smtClean="0">
                <a:solidFill>
                  <a:schemeClr val="bg1"/>
                </a:solidFill>
              </a:rPr>
              <a:t>5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0</a:t>
            </a:r>
            <a:r>
              <a:rPr lang="ru-RU" sz="2800" dirty="0" smtClean="0">
                <a:solidFill>
                  <a:schemeClr val="bg1"/>
                </a:solidFill>
              </a:rPr>
              <a:t>00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9908" y="844414"/>
            <a:ext cx="612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БОЛЕЕ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9967" y="1368215"/>
            <a:ext cx="720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УСЛУГ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164" y="1325389"/>
            <a:ext cx="24891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ВСЕГО ЗА ОТЧЕТНЫЙ ПЕРИОД </a:t>
            </a:r>
            <a:br>
              <a:rPr lang="ru-RU" sz="1200" dirty="0" smtClean="0"/>
            </a:br>
            <a:r>
              <a:rPr lang="ru-RU" sz="1200" dirty="0" smtClean="0"/>
              <a:t>СПЕЦИАЛИСТАМИ СЛУЖБЫ </a:t>
            </a:r>
          </a:p>
          <a:p>
            <a:pPr algn="r"/>
            <a:r>
              <a:rPr lang="ru-RU" sz="1200" dirty="0" smtClean="0"/>
              <a:t>БЫЛО ОКАЗАНО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en-US" sz="1600" dirty="0" smtClean="0">
                <a:solidFill>
                  <a:srgbClr val="85096B"/>
                </a:solidFill>
              </a:rPr>
              <a:t>305 606 </a:t>
            </a:r>
            <a:r>
              <a:rPr lang="ru-RU" sz="1000" dirty="0" smtClean="0"/>
              <a:t>УСЛУГ.</a:t>
            </a:r>
          </a:p>
          <a:p>
            <a:pPr algn="r"/>
            <a:endParaRPr lang="ru-RU" sz="1000" dirty="0" smtClean="0"/>
          </a:p>
          <a:p>
            <a:pPr algn="r"/>
            <a:endParaRPr lang="ru-RU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826420" y="2295793"/>
            <a:ext cx="629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E5A20D"/>
                </a:solidFill>
              </a:rPr>
              <a:t>РАСПРЕДЕЛЕНИЕ УСЛУГ ПО НАПРАВЛЕНИЯМ ДЕЯТЕЛЬНОСТИ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05956" y="4788743"/>
            <a:ext cx="1019232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069691" y="4788743"/>
            <a:ext cx="62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E5A20D"/>
                </a:solidFill>
              </a:rPr>
              <a:t>РАСПРЕДЕЛЕНИЕ УСЛУГ </a:t>
            </a:r>
            <a:r>
              <a:rPr lang="ru-RU" sz="1800" dirty="0" smtClean="0">
                <a:solidFill>
                  <a:srgbClr val="E5A20D"/>
                </a:solidFill>
              </a:rPr>
              <a:t>ПО КОНТИНГЕНТУ</a:t>
            </a:r>
            <a:endParaRPr lang="ru-RU" sz="1800" dirty="0">
              <a:solidFill>
                <a:srgbClr val="E5A20D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06140" y="2268463"/>
            <a:ext cx="997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04823" y="4809587"/>
            <a:ext cx="478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E5A20D"/>
                </a:solidFill>
              </a:rPr>
              <a:t>РАСПРЕДЕЛЕНИЕ УСЛУГ ПО ВИДАМ РАБОТ</a:t>
            </a:r>
            <a:endParaRPr lang="ru-RU" sz="1800" dirty="0">
              <a:solidFill>
                <a:srgbClr val="E5A20D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6</a:t>
            </a:r>
            <a:endParaRPr lang="ru-RU" sz="1100" dirty="0"/>
          </a:p>
        </p:txBody>
      </p:sp>
      <p:sp>
        <p:nvSpPr>
          <p:cNvPr id="84" name="TextBox 83"/>
          <p:cNvSpPr txBox="1"/>
          <p:nvPr/>
        </p:nvSpPr>
        <p:spPr>
          <a:xfrm>
            <a:off x="1890316" y="2707439"/>
            <a:ext cx="387740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</a:t>
            </a:r>
            <a:br>
              <a:rPr lang="ru-RU" sz="900" dirty="0">
                <a:solidFill>
                  <a:srgbClr val="156193"/>
                </a:solidFill>
              </a:rPr>
            </a:br>
            <a:r>
              <a:rPr lang="ru-RU" sz="900" dirty="0">
                <a:solidFill>
                  <a:srgbClr val="156193"/>
                </a:solidFill>
              </a:rPr>
              <a:t>УЧЕБНОЙ ДЕЯТЕЛЬНОСТИ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>
                <a:solidFill>
                  <a:srgbClr val="156193"/>
                </a:solidFill>
              </a:rPr>
              <a:t>ПСИХОЛОГИЧЕСКОЕ СОПРОВОЖДЕНИЕ ВОСПИТАТЕЛЬНОЙ </a:t>
            </a:r>
            <a:r>
              <a:rPr lang="ru-RU" sz="900" dirty="0" smtClean="0">
                <a:solidFill>
                  <a:srgbClr val="156193"/>
                </a:solidFill>
              </a:rPr>
              <a:t/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ДЕЯТЕЛЬНОСТИ</a:t>
            </a:r>
            <a:r>
              <a:rPr lang="ru-RU" sz="900" dirty="0">
                <a:solidFill>
                  <a:srgbClr val="156193"/>
                </a:solidFill>
              </a:rPr>
              <a:t>, РАЗВИТИЯ ЛИЧНОСТИ ОБУЧАЮЩИХСЯ (ВОСПИТАННИКОВ), ИХ СОЦИАЛИЗАЦИИ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ПЕРЕХОДА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НОВЫЙ ОБРАЗОВАТЕЛЬНЫЙ УРОВЕНЬ И АДАПТАЦИИ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НА НОВОМ ЭТАПЕ ОБУЧЕНИЯ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ДЕЯТЕЛЬНОСТИ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ПО СОХРАНЕНИЮ И УКРЕПЛЕНИЮ ЗДОРОВЬЯ </a:t>
            </a:r>
            <a:br>
              <a:rPr lang="ru-RU" sz="900" dirty="0" smtClean="0">
                <a:solidFill>
                  <a:srgbClr val="156193"/>
                </a:solidFill>
              </a:rPr>
            </a:br>
            <a:r>
              <a:rPr lang="ru-RU" sz="900" dirty="0" smtClean="0">
                <a:solidFill>
                  <a:srgbClr val="156193"/>
                </a:solidFill>
              </a:rPr>
              <a:t>ОБУЧАЮЩИХСЯ (ВОСПИТАННИКОВ)</a:t>
            </a:r>
          </a:p>
          <a:p>
            <a:pPr algn="r">
              <a:lnSpc>
                <a:spcPts val="900"/>
              </a:lnSpc>
              <a:spcAft>
                <a:spcPts val="300"/>
              </a:spcAft>
            </a:pPr>
            <a:r>
              <a:rPr lang="ru-RU" sz="900" dirty="0" smtClean="0">
                <a:solidFill>
                  <a:srgbClr val="156193"/>
                </a:solidFill>
              </a:rPr>
              <a:t>ПСИХОЛОГИЧЕСКОЕ СОПРОВОЖДЕНИЕ ПРОФ.САМООПРЕДЕЛЕНИЯ, ПРЕДПРОФИЛЬНОЙ ПОДГОТОВКИ И ПРОФИЛЬНОГО ОБУЧЕНИЯ ОБУЧАЮЩИХСЯ (ВОСПИТАННИКОВ)</a:t>
            </a:r>
            <a:endParaRPr lang="ru-RU" sz="900" dirty="0">
              <a:solidFill>
                <a:srgbClr val="156193"/>
              </a:solidFill>
            </a:endParaRPr>
          </a:p>
        </p:txBody>
      </p:sp>
      <p:graphicFrame>
        <p:nvGraphicFramePr>
          <p:cNvPr id="85" name="Диаграмма 84"/>
          <p:cNvGraphicFramePr/>
          <p:nvPr>
            <p:extLst>
              <p:ext uri="{D42A27DB-BD31-4B8C-83A1-F6EECF244321}">
                <p14:modId xmlns:p14="http://schemas.microsoft.com/office/powerpoint/2010/main" val="443312058"/>
              </p:ext>
            </p:extLst>
          </p:nvPr>
        </p:nvGraphicFramePr>
        <p:xfrm>
          <a:off x="5621438" y="2521660"/>
          <a:ext cx="3037630" cy="205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5767725" y="2695699"/>
            <a:ext cx="301256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103</a:t>
            </a:r>
            <a:r>
              <a:rPr lang="en-US" sz="1000" dirty="0" smtClean="0">
                <a:solidFill>
                  <a:srgbClr val="156193"/>
                </a:solidFill>
              </a:rPr>
              <a:t>294</a:t>
            </a:r>
            <a:endParaRPr lang="ru-RU" sz="1000" dirty="0" smtClean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                 (3</a:t>
            </a:r>
            <a:r>
              <a:rPr lang="en-US" sz="1000" dirty="0" smtClean="0"/>
              <a:t>3</a:t>
            </a:r>
            <a:r>
              <a:rPr lang="ru-RU" sz="1000" dirty="0" smtClean="0"/>
              <a:t>,</a:t>
            </a:r>
            <a:r>
              <a:rPr lang="en-US" sz="1000" dirty="0" smtClean="0"/>
              <a:t>8</a:t>
            </a:r>
            <a:r>
              <a:rPr lang="ru-RU" sz="1000" dirty="0" smtClean="0"/>
              <a:t>%)</a:t>
            </a:r>
          </a:p>
          <a:p>
            <a:pPr>
              <a:lnSpc>
                <a:spcPts val="900"/>
              </a:lnSpc>
            </a:pPr>
            <a:endParaRPr lang="ru-RU" sz="1000" dirty="0" smtClean="0"/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                          </a:t>
            </a:r>
            <a:r>
              <a:rPr lang="ru-RU" sz="1000" dirty="0" smtClean="0">
                <a:solidFill>
                  <a:srgbClr val="156193"/>
                </a:solidFill>
              </a:rPr>
              <a:t>1</a:t>
            </a:r>
            <a:r>
              <a:rPr lang="en-US" sz="1000" dirty="0" smtClean="0">
                <a:solidFill>
                  <a:srgbClr val="156193"/>
                </a:solidFill>
              </a:rPr>
              <a:t>15278</a:t>
            </a:r>
            <a:endParaRPr lang="ru-RU" sz="1000" dirty="0" smtClean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                                                (</a:t>
            </a:r>
            <a:r>
              <a:rPr lang="en-US" sz="1000" dirty="0" smtClean="0"/>
              <a:t>37</a:t>
            </a:r>
            <a:r>
              <a:rPr lang="ru-RU" sz="1000" dirty="0" smtClean="0"/>
              <a:t>,</a:t>
            </a:r>
            <a:r>
              <a:rPr lang="en-US" sz="1000" dirty="0" smtClean="0"/>
              <a:t>7</a:t>
            </a:r>
            <a:r>
              <a:rPr lang="ru-RU" sz="1000" dirty="0" smtClean="0"/>
              <a:t>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           40</a:t>
            </a:r>
            <a:r>
              <a:rPr lang="en-US" sz="1000" dirty="0" smtClean="0">
                <a:solidFill>
                  <a:srgbClr val="156193"/>
                </a:solidFill>
              </a:rPr>
              <a:t>366</a:t>
            </a:r>
            <a:endParaRPr lang="ru-RU" sz="1000" dirty="0" smtClean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       (1</a:t>
            </a:r>
            <a:r>
              <a:rPr lang="en-US" sz="1000" dirty="0" smtClean="0"/>
              <a:t>3</a:t>
            </a:r>
            <a:r>
              <a:rPr lang="ru-RU" sz="1000" dirty="0" smtClean="0"/>
              <a:t>,</a:t>
            </a:r>
            <a:r>
              <a:rPr lang="en-US" sz="1000" dirty="0" smtClean="0"/>
              <a:t>2</a:t>
            </a:r>
            <a:r>
              <a:rPr lang="ru-RU" sz="1000" dirty="0" smtClean="0"/>
              <a:t>%)</a:t>
            </a:r>
          </a:p>
          <a:p>
            <a:pPr>
              <a:lnSpc>
                <a:spcPts val="900"/>
              </a:lnSpc>
            </a:pPr>
            <a:endParaRPr lang="ru-RU" sz="1000" dirty="0"/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        </a:t>
            </a:r>
            <a:r>
              <a:rPr lang="en-US" sz="1000" dirty="0" smtClean="0">
                <a:solidFill>
                  <a:srgbClr val="156193"/>
                </a:solidFill>
              </a:rPr>
              <a:t>29694</a:t>
            </a:r>
            <a:endParaRPr lang="ru-RU" sz="1000" dirty="0" smtClean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        (</a:t>
            </a:r>
            <a:r>
              <a:rPr lang="en-US" sz="1000" dirty="0" smtClean="0"/>
              <a:t>9</a:t>
            </a:r>
            <a:r>
              <a:rPr lang="ru-RU" sz="1000" dirty="0" smtClean="0"/>
              <a:t>,</a:t>
            </a:r>
            <a:r>
              <a:rPr lang="en-US" sz="1000" dirty="0" smtClean="0"/>
              <a:t>7</a:t>
            </a:r>
            <a:r>
              <a:rPr lang="ru-RU" sz="1000" dirty="0" smtClean="0"/>
              <a:t>%)</a:t>
            </a:r>
          </a:p>
          <a:p>
            <a:pPr>
              <a:lnSpc>
                <a:spcPts val="900"/>
              </a:lnSpc>
            </a:pPr>
            <a:endParaRPr lang="ru-RU" sz="1000" dirty="0">
              <a:solidFill>
                <a:srgbClr val="156193"/>
              </a:solidFill>
            </a:endParaRPr>
          </a:p>
          <a:p>
            <a:pPr>
              <a:lnSpc>
                <a:spcPts val="900"/>
              </a:lnSpc>
            </a:pPr>
            <a:r>
              <a:rPr lang="ru-RU" sz="1000" dirty="0" smtClean="0">
                <a:solidFill>
                  <a:srgbClr val="156193"/>
                </a:solidFill>
              </a:rPr>
              <a:t>           1</a:t>
            </a:r>
            <a:r>
              <a:rPr lang="en-US" sz="1000" dirty="0" smtClean="0">
                <a:solidFill>
                  <a:srgbClr val="156193"/>
                </a:solidFill>
              </a:rPr>
              <a:t>69</a:t>
            </a:r>
            <a:r>
              <a:rPr lang="ru-RU" sz="1000" dirty="0" smtClean="0">
                <a:solidFill>
                  <a:srgbClr val="156193"/>
                </a:solidFill>
              </a:rPr>
              <a:t>74</a:t>
            </a:r>
          </a:p>
          <a:p>
            <a:pPr>
              <a:lnSpc>
                <a:spcPts val="900"/>
              </a:lnSpc>
            </a:pPr>
            <a:r>
              <a:rPr lang="ru-RU" sz="1000" dirty="0" smtClean="0"/>
              <a:t>           (5,</a:t>
            </a:r>
            <a:r>
              <a:rPr lang="en-US" sz="1000" dirty="0" smtClean="0"/>
              <a:t>6</a:t>
            </a:r>
            <a:r>
              <a:rPr lang="ru-RU" sz="1000" dirty="0" smtClean="0"/>
              <a:t>%)</a:t>
            </a:r>
            <a:endParaRPr lang="ru-RU" sz="1000" dirty="0"/>
          </a:p>
        </p:txBody>
      </p:sp>
      <p:graphicFrame>
        <p:nvGraphicFramePr>
          <p:cNvPr id="87" name="Диаграмма 86"/>
          <p:cNvGraphicFramePr/>
          <p:nvPr>
            <p:extLst>
              <p:ext uri="{D42A27DB-BD31-4B8C-83A1-F6EECF244321}">
                <p14:modId xmlns:p14="http://schemas.microsoft.com/office/powerpoint/2010/main" val="2923733047"/>
              </p:ext>
            </p:extLst>
          </p:nvPr>
        </p:nvGraphicFramePr>
        <p:xfrm>
          <a:off x="2970843" y="5158075"/>
          <a:ext cx="2681092" cy="207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8" name="Прямоугольник 87"/>
          <p:cNvSpPr/>
          <p:nvPr/>
        </p:nvSpPr>
        <p:spPr>
          <a:xfrm>
            <a:off x="59411" y="5292799"/>
            <a:ext cx="3090105" cy="1728192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ПСИХОЛОГИЧЕСКОЕ ПРОСВЕЩЕНИЕ</a:t>
            </a:r>
          </a:p>
          <a:p>
            <a:pPr algn="r">
              <a:lnSpc>
                <a:spcPct val="1500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ПСИХОЛОГИЧЕСКАЯ ПРОФИЛАКТИКА</a:t>
            </a:r>
          </a:p>
          <a:p>
            <a:pPr algn="r">
              <a:lnSpc>
                <a:spcPct val="1500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1000" dirty="0">
                <a:solidFill>
                  <a:srgbClr val="1E9CB2"/>
                </a:solidFill>
              </a:rPr>
              <a:t>ДИАГНОСТИКА</a:t>
            </a:r>
          </a:p>
          <a:p>
            <a:pPr algn="r">
              <a:lnSpc>
                <a:spcPct val="1500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ПСИХОЛОГИЧЕСКОЕ КОНСУЛЬТИРОВАНИЕ</a:t>
            </a:r>
          </a:p>
          <a:p>
            <a:pPr algn="r">
              <a:lnSpc>
                <a:spcPct val="1500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ПСИХОЛОГИЧЕСКАЯ </a:t>
            </a:r>
            <a:r>
              <a:rPr lang="ru-RU" sz="1000" dirty="0">
                <a:solidFill>
                  <a:srgbClr val="1E9CB2"/>
                </a:solidFill>
              </a:rPr>
              <a:t>КОРРЕКЦИЯ И </a:t>
            </a:r>
            <a:r>
              <a:rPr lang="ru-RU" sz="1000" dirty="0" smtClean="0">
                <a:solidFill>
                  <a:srgbClr val="1E9CB2"/>
                </a:solidFill>
              </a:rPr>
              <a:t>РАЗВИТИЕ</a:t>
            </a:r>
          </a:p>
          <a:p>
            <a:pPr algn="r">
              <a:lnSpc>
                <a:spcPct val="150000"/>
              </a:lnSpc>
            </a:pPr>
            <a:r>
              <a:rPr lang="ru-RU" sz="1000" dirty="0">
                <a:solidFill>
                  <a:srgbClr val="1E9CB2"/>
                </a:solidFill>
              </a:rPr>
              <a:t>СОЦИАЛЬНО-ПСИХОЛОГИЧЕСКИЙ МОНИТОРИНГ</a:t>
            </a:r>
          </a:p>
          <a:p>
            <a:pPr algn="r">
              <a:lnSpc>
                <a:spcPct val="1500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СОЦИАЛЬНО-ПСИХОЛОГИЧЕСКОЕ </a:t>
            </a:r>
            <a:r>
              <a:rPr lang="ru-RU" sz="1000" dirty="0">
                <a:solidFill>
                  <a:srgbClr val="1E9CB2"/>
                </a:solidFill>
              </a:rPr>
              <a:t>ПРОЕКТИРОВАНИЕ</a:t>
            </a:r>
          </a:p>
          <a:p>
            <a:pPr algn="r">
              <a:lnSpc>
                <a:spcPct val="1500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СОЦИАЛЬНО-ПСИХОЛОГИЧЕСКАЯ ЭКСПЕРТИЗА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14452" y="5220791"/>
            <a:ext cx="3227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dirty="0" smtClean="0"/>
              <a:t>                              </a:t>
            </a:r>
            <a:r>
              <a:rPr lang="en-US" sz="1000" dirty="0" smtClean="0">
                <a:solidFill>
                  <a:srgbClr val="1E9CB2"/>
                </a:solidFill>
              </a:rPr>
              <a:t>37257</a:t>
            </a:r>
            <a:r>
              <a:rPr lang="ru-RU" sz="1000" dirty="0" smtClean="0">
                <a:solidFill>
                  <a:srgbClr val="1E9CB2"/>
                </a:solidFill>
              </a:rPr>
              <a:t> </a:t>
            </a:r>
            <a:r>
              <a:rPr lang="ru-RU" sz="1000" dirty="0" smtClean="0"/>
              <a:t>(12,2%)</a:t>
            </a:r>
            <a:r>
              <a:rPr lang="ru-RU" sz="1000" dirty="0" smtClean="0">
                <a:solidFill>
                  <a:srgbClr val="1E9CB2"/>
                </a:solidFill>
              </a:rPr>
              <a:t>               </a:t>
            </a:r>
          </a:p>
          <a:p>
            <a:pPr>
              <a:lnSpc>
                <a:spcPct val="1500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3</a:t>
            </a:r>
            <a:r>
              <a:rPr lang="en-US" sz="1000" dirty="0" smtClean="0">
                <a:solidFill>
                  <a:srgbClr val="1E9CB2"/>
                </a:solidFill>
              </a:rPr>
              <a:t>11</a:t>
            </a:r>
            <a:r>
              <a:rPr lang="ru-RU" sz="1000" dirty="0" smtClean="0">
                <a:solidFill>
                  <a:srgbClr val="1E9CB2"/>
                </a:solidFill>
              </a:rPr>
              <a:t>0</a:t>
            </a:r>
            <a:r>
              <a:rPr lang="en-US" sz="1000" dirty="0" smtClean="0">
                <a:solidFill>
                  <a:srgbClr val="1E9CB2"/>
                </a:solidFill>
              </a:rPr>
              <a:t>6</a:t>
            </a:r>
            <a:r>
              <a:rPr lang="ru-RU" sz="1000" dirty="0" smtClean="0"/>
              <a:t> (</a:t>
            </a:r>
            <a:r>
              <a:rPr lang="en-US" sz="1000" dirty="0" smtClean="0"/>
              <a:t>10</a:t>
            </a:r>
            <a:r>
              <a:rPr lang="ru-RU" sz="1000" dirty="0" smtClean="0"/>
              <a:t>,</a:t>
            </a:r>
            <a:r>
              <a:rPr lang="en-US" sz="1000" dirty="0" smtClean="0"/>
              <a:t>2</a:t>
            </a:r>
            <a:r>
              <a:rPr lang="ru-RU" sz="1000" dirty="0" smtClean="0"/>
              <a:t>%)</a:t>
            </a:r>
          </a:p>
          <a:p>
            <a:pPr>
              <a:lnSpc>
                <a:spcPct val="1500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                                                   </a:t>
            </a:r>
            <a:r>
              <a:rPr lang="en-US" sz="1000" dirty="0" smtClean="0">
                <a:solidFill>
                  <a:srgbClr val="1E9CB2"/>
                </a:solidFill>
              </a:rPr>
              <a:t>6</a:t>
            </a:r>
            <a:r>
              <a:rPr lang="ru-RU" sz="1000" dirty="0" smtClean="0">
                <a:solidFill>
                  <a:srgbClr val="1E9CB2"/>
                </a:solidFill>
              </a:rPr>
              <a:t>3</a:t>
            </a:r>
            <a:r>
              <a:rPr lang="en-US" sz="1000" dirty="0" smtClean="0">
                <a:solidFill>
                  <a:srgbClr val="1E9CB2"/>
                </a:solidFill>
              </a:rPr>
              <a:t>309 </a:t>
            </a:r>
            <a:r>
              <a:rPr lang="ru-RU" sz="1000" dirty="0" smtClean="0"/>
              <a:t>(2</a:t>
            </a:r>
            <a:r>
              <a:rPr lang="en-US" sz="1000" dirty="0" smtClean="0"/>
              <a:t>0</a:t>
            </a:r>
            <a:r>
              <a:rPr lang="ru-RU" sz="1000" dirty="0" smtClean="0"/>
              <a:t>,</a:t>
            </a:r>
            <a:r>
              <a:rPr lang="en-US" sz="1000" dirty="0" smtClean="0"/>
              <a:t>7</a:t>
            </a:r>
            <a:r>
              <a:rPr lang="ru-RU" sz="1000" dirty="0" smtClean="0"/>
              <a:t>%)</a:t>
            </a:r>
          </a:p>
          <a:p>
            <a:pPr>
              <a:lnSpc>
                <a:spcPct val="150000"/>
              </a:lnSpc>
            </a:pPr>
            <a:r>
              <a:rPr lang="ru-RU" sz="1000" dirty="0" smtClean="0"/>
              <a:t>                                                          </a:t>
            </a:r>
            <a:r>
              <a:rPr lang="en-US" sz="1000" dirty="0" smtClean="0">
                <a:solidFill>
                  <a:srgbClr val="1E9CB2"/>
                </a:solidFill>
              </a:rPr>
              <a:t>70175</a:t>
            </a:r>
            <a:r>
              <a:rPr lang="ru-RU" sz="1000" dirty="0" smtClean="0"/>
              <a:t> (2</a:t>
            </a:r>
            <a:r>
              <a:rPr lang="en-US" sz="1000" dirty="0" smtClean="0"/>
              <a:t>3</a:t>
            </a:r>
            <a:r>
              <a:rPr lang="ru-RU" sz="1000" dirty="0" smtClean="0"/>
              <a:t>,</a:t>
            </a:r>
            <a:r>
              <a:rPr lang="en-US" sz="1000" dirty="0" smtClean="0"/>
              <a:t>0</a:t>
            </a:r>
            <a:r>
              <a:rPr lang="ru-RU" sz="1000" dirty="0" smtClean="0"/>
              <a:t>%)</a:t>
            </a:r>
          </a:p>
          <a:p>
            <a:pPr>
              <a:lnSpc>
                <a:spcPct val="150000"/>
              </a:lnSpc>
            </a:pPr>
            <a:r>
              <a:rPr lang="ru-RU" sz="1000" dirty="0" smtClean="0"/>
              <a:t>                                                                      </a:t>
            </a:r>
            <a:r>
              <a:rPr lang="ru-RU" sz="1000" dirty="0" smtClean="0">
                <a:solidFill>
                  <a:srgbClr val="1E9CB2"/>
                </a:solidFill>
              </a:rPr>
              <a:t>8</a:t>
            </a:r>
            <a:r>
              <a:rPr lang="en-US" sz="1000" dirty="0" smtClean="0">
                <a:solidFill>
                  <a:srgbClr val="1E9CB2"/>
                </a:solidFill>
              </a:rPr>
              <a:t>6263 </a:t>
            </a:r>
            <a:r>
              <a:rPr lang="en-US" sz="1000" dirty="0" smtClean="0"/>
              <a:t>(</a:t>
            </a:r>
            <a:r>
              <a:rPr lang="ru-RU" sz="1000" dirty="0" smtClean="0"/>
              <a:t>2</a:t>
            </a:r>
            <a:r>
              <a:rPr lang="en-US" sz="1000" dirty="0" smtClean="0"/>
              <a:t>8</a:t>
            </a:r>
            <a:r>
              <a:rPr lang="ru-RU" sz="1000" dirty="0" smtClean="0"/>
              <a:t>,</a:t>
            </a:r>
            <a:r>
              <a:rPr lang="en-US" sz="1000" dirty="0" smtClean="0"/>
              <a:t>2</a:t>
            </a:r>
            <a:r>
              <a:rPr lang="ru-RU" sz="1000" dirty="0" smtClean="0"/>
              <a:t>%)</a:t>
            </a:r>
          </a:p>
          <a:p>
            <a:pPr>
              <a:lnSpc>
                <a:spcPct val="150000"/>
              </a:lnSpc>
            </a:pPr>
            <a:r>
              <a:rPr lang="ru-RU" sz="1000" dirty="0" smtClean="0"/>
              <a:t>          </a:t>
            </a:r>
            <a:r>
              <a:rPr lang="ru-RU" sz="1000" dirty="0" smtClean="0">
                <a:solidFill>
                  <a:srgbClr val="1E9CB2"/>
                </a:solidFill>
              </a:rPr>
              <a:t>13</a:t>
            </a:r>
            <a:r>
              <a:rPr lang="en-US" sz="1000" dirty="0" smtClean="0">
                <a:solidFill>
                  <a:srgbClr val="1E9CB2"/>
                </a:solidFill>
              </a:rPr>
              <a:t>271</a:t>
            </a:r>
            <a:r>
              <a:rPr lang="ru-RU" sz="1000" dirty="0" smtClean="0">
                <a:solidFill>
                  <a:srgbClr val="1E9CB2"/>
                </a:solidFill>
              </a:rPr>
              <a:t> </a:t>
            </a:r>
            <a:r>
              <a:rPr lang="ru-RU" sz="1000" dirty="0" smtClean="0"/>
              <a:t>(</a:t>
            </a:r>
            <a:r>
              <a:rPr lang="en-US" sz="1000" dirty="0" smtClean="0"/>
              <a:t>4</a:t>
            </a:r>
            <a:r>
              <a:rPr lang="ru-RU" sz="1000" dirty="0" smtClean="0"/>
              <a:t>,</a:t>
            </a:r>
            <a:r>
              <a:rPr lang="en-US" sz="1000" dirty="0" smtClean="0"/>
              <a:t>3</a:t>
            </a:r>
            <a:r>
              <a:rPr lang="ru-RU" sz="1000" dirty="0" smtClean="0"/>
              <a:t>%)</a:t>
            </a:r>
          </a:p>
          <a:p>
            <a:pPr>
              <a:lnSpc>
                <a:spcPct val="1500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2</a:t>
            </a:r>
            <a:r>
              <a:rPr lang="en-US" sz="1000" dirty="0" smtClean="0">
                <a:solidFill>
                  <a:srgbClr val="1E9CB2"/>
                </a:solidFill>
              </a:rPr>
              <a:t>21</a:t>
            </a:r>
            <a:r>
              <a:rPr lang="ru-RU" sz="1000" dirty="0" smtClean="0">
                <a:solidFill>
                  <a:srgbClr val="1E9CB2"/>
                </a:solidFill>
              </a:rPr>
              <a:t>7 </a:t>
            </a:r>
            <a:r>
              <a:rPr lang="ru-RU" sz="1000" dirty="0" smtClean="0"/>
              <a:t>(0,</a:t>
            </a:r>
            <a:r>
              <a:rPr lang="en-US" sz="1000" dirty="0" smtClean="0"/>
              <a:t>7</a:t>
            </a:r>
            <a:r>
              <a:rPr lang="ru-RU" sz="1000" dirty="0" smtClean="0"/>
              <a:t>%) </a:t>
            </a:r>
          </a:p>
          <a:p>
            <a:pPr>
              <a:lnSpc>
                <a:spcPct val="150000"/>
              </a:lnSpc>
            </a:pPr>
            <a:r>
              <a:rPr lang="ru-RU" sz="1000" dirty="0" smtClean="0">
                <a:solidFill>
                  <a:srgbClr val="1E9CB2"/>
                </a:solidFill>
              </a:rPr>
              <a:t> </a:t>
            </a:r>
            <a:r>
              <a:rPr lang="en-US" sz="1000" dirty="0" smtClean="0">
                <a:solidFill>
                  <a:srgbClr val="1E9CB2"/>
                </a:solidFill>
              </a:rPr>
              <a:t>2008</a:t>
            </a:r>
            <a:r>
              <a:rPr lang="ru-RU" sz="1000" dirty="0" smtClean="0"/>
              <a:t> (0,6%)</a:t>
            </a:r>
            <a:endParaRPr lang="ru-RU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7356930" y="493231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/>
              <a:t>ЗА УСЛУГУ ПРИНИМАЕТСЯ ЛЮБОЕ ЗАВЕРШЕННОЕ МЕРОПРИЯТИЕ (ВЫПОЛНЕННАЯ РАБОТА) – КОНСУЛЬТАЦИЯ, ЛЕКЦИЯ, СЕМИНАР, РЕАЛИЗОВАННАЯ ПРОГРАММА, ТРЕНИНГ, ПЕДСОВЕТ, «КРУГЛЫЙ СТОЛ», СОВЕЩАНИЕ, ДЕЛОВАЯ ИГРА, КОНСИЛИУМ, ДИСКУССИЯ, РОДИТЕЛЬСКОЕ СОБРАНИЕ, ОФОРМЛЕНИЕ ИНФОРМАЦИОННОГО ЛИСТА, СТЕНДА, ОРГАНИЗАЦИЯ И ПРОВЕДЕНИЕ КОНКУРСА, ОЛИМПИАДЫ И Т.Д.</a:t>
            </a:r>
            <a:endParaRPr lang="ru-RU" sz="1200" dirty="0"/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315743708"/>
              </p:ext>
            </p:extLst>
          </p:nvPr>
        </p:nvGraphicFramePr>
        <p:xfrm>
          <a:off x="6133344" y="5186837"/>
          <a:ext cx="4264938" cy="2006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391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5" name="Прямая соединительная линия 604"/>
          <p:cNvCxnSpPr/>
          <p:nvPr/>
        </p:nvCxnSpPr>
        <p:spPr>
          <a:xfrm flipH="1">
            <a:off x="899183" y="6069042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Прямая соединительная линия 605"/>
          <p:cNvCxnSpPr/>
          <p:nvPr/>
        </p:nvCxnSpPr>
        <p:spPr>
          <a:xfrm flipH="1">
            <a:off x="899183" y="6281983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Прямая соединительная линия 606"/>
          <p:cNvCxnSpPr/>
          <p:nvPr/>
        </p:nvCxnSpPr>
        <p:spPr>
          <a:xfrm flipH="1">
            <a:off x="899183" y="6510782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Прямая соединительная линия 607"/>
          <p:cNvCxnSpPr/>
          <p:nvPr/>
        </p:nvCxnSpPr>
        <p:spPr>
          <a:xfrm flipH="1">
            <a:off x="899183" y="6770072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Прямая соединительная линия 608"/>
          <p:cNvCxnSpPr/>
          <p:nvPr/>
        </p:nvCxnSpPr>
        <p:spPr>
          <a:xfrm flipH="1">
            <a:off x="899183" y="6986218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Прямая соединительная линия 609"/>
          <p:cNvCxnSpPr/>
          <p:nvPr/>
        </p:nvCxnSpPr>
        <p:spPr>
          <a:xfrm flipH="1">
            <a:off x="899183" y="7221626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Прямая соединительная линия 600"/>
          <p:cNvCxnSpPr/>
          <p:nvPr/>
        </p:nvCxnSpPr>
        <p:spPr>
          <a:xfrm flipH="1">
            <a:off x="899183" y="5295426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Прямая соединительная линия 601"/>
          <p:cNvCxnSpPr/>
          <p:nvPr/>
        </p:nvCxnSpPr>
        <p:spPr>
          <a:xfrm flipH="1">
            <a:off x="899183" y="5483742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Прямая соединительная линия 602"/>
          <p:cNvCxnSpPr/>
          <p:nvPr/>
        </p:nvCxnSpPr>
        <p:spPr>
          <a:xfrm flipH="1">
            <a:off x="899183" y="5681294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Прямая соединительная линия 603"/>
          <p:cNvCxnSpPr/>
          <p:nvPr/>
        </p:nvCxnSpPr>
        <p:spPr>
          <a:xfrm flipH="1">
            <a:off x="899183" y="5878846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Прямая соединительная линия 597"/>
          <p:cNvCxnSpPr/>
          <p:nvPr/>
        </p:nvCxnSpPr>
        <p:spPr>
          <a:xfrm flipH="1">
            <a:off x="899183" y="4713722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Прямая соединительная линия 598"/>
          <p:cNvCxnSpPr/>
          <p:nvPr/>
        </p:nvCxnSpPr>
        <p:spPr>
          <a:xfrm flipH="1">
            <a:off x="899183" y="4900322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Прямая соединительная линия 599"/>
          <p:cNvCxnSpPr/>
          <p:nvPr/>
        </p:nvCxnSpPr>
        <p:spPr>
          <a:xfrm flipH="1">
            <a:off x="899183" y="5095994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Прямая соединительная линия 596"/>
          <p:cNvCxnSpPr/>
          <p:nvPr/>
        </p:nvCxnSpPr>
        <p:spPr>
          <a:xfrm flipH="1">
            <a:off x="899183" y="4516170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Прямая соединительная линия 594"/>
          <p:cNvCxnSpPr/>
          <p:nvPr/>
        </p:nvCxnSpPr>
        <p:spPr>
          <a:xfrm flipH="1">
            <a:off x="899183" y="4064903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Прямая соединительная линия 595"/>
          <p:cNvCxnSpPr/>
          <p:nvPr/>
        </p:nvCxnSpPr>
        <p:spPr>
          <a:xfrm flipH="1">
            <a:off x="899183" y="4255846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Прямая соединительная линия 593"/>
          <p:cNvCxnSpPr/>
          <p:nvPr/>
        </p:nvCxnSpPr>
        <p:spPr>
          <a:xfrm flipH="1">
            <a:off x="899183" y="3869978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Прямая соединительная линия 592"/>
          <p:cNvCxnSpPr/>
          <p:nvPr/>
        </p:nvCxnSpPr>
        <p:spPr>
          <a:xfrm flipH="1">
            <a:off x="899183" y="3669799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Прямая соединительная линия 591"/>
          <p:cNvCxnSpPr/>
          <p:nvPr/>
        </p:nvCxnSpPr>
        <p:spPr>
          <a:xfrm flipH="1">
            <a:off x="899183" y="3463758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Прямая соединительная линия 587"/>
          <p:cNvCxnSpPr/>
          <p:nvPr/>
        </p:nvCxnSpPr>
        <p:spPr>
          <a:xfrm flipH="1">
            <a:off x="899183" y="2692022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Прямая соединительная линия 590"/>
          <p:cNvCxnSpPr/>
          <p:nvPr/>
        </p:nvCxnSpPr>
        <p:spPr>
          <a:xfrm flipH="1">
            <a:off x="899183" y="3275442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Прямая соединительная линия 589"/>
          <p:cNvCxnSpPr/>
          <p:nvPr/>
        </p:nvCxnSpPr>
        <p:spPr>
          <a:xfrm flipH="1">
            <a:off x="899183" y="3077890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Прямая соединительная линия 588"/>
          <p:cNvCxnSpPr/>
          <p:nvPr/>
        </p:nvCxnSpPr>
        <p:spPr>
          <a:xfrm flipH="1">
            <a:off x="899183" y="2889574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Прямая соединительная линия 582"/>
          <p:cNvCxnSpPr/>
          <p:nvPr/>
        </p:nvCxnSpPr>
        <p:spPr>
          <a:xfrm flipH="1">
            <a:off x="899183" y="2494470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Прямая соединительная линия 586"/>
          <p:cNvCxnSpPr/>
          <p:nvPr/>
        </p:nvCxnSpPr>
        <p:spPr>
          <a:xfrm flipH="1">
            <a:off x="899183" y="2286030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Прямая соединительная линия 585"/>
          <p:cNvCxnSpPr/>
          <p:nvPr/>
        </p:nvCxnSpPr>
        <p:spPr>
          <a:xfrm flipH="1">
            <a:off x="899183" y="2097714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Прямая соединительная линия 584"/>
          <p:cNvCxnSpPr/>
          <p:nvPr/>
        </p:nvCxnSpPr>
        <p:spPr>
          <a:xfrm flipH="1">
            <a:off x="899183" y="1900162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Прямая соединительная линия 583"/>
          <p:cNvCxnSpPr/>
          <p:nvPr/>
        </p:nvCxnSpPr>
        <p:spPr>
          <a:xfrm flipH="1">
            <a:off x="899183" y="1711846"/>
            <a:ext cx="4212000" cy="158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904887" y="1548383"/>
            <a:ext cx="0" cy="5724000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59068" y="2566690"/>
            <a:ext cx="17281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1 г. Ярославль</a:t>
            </a:r>
          </a:p>
          <a:p>
            <a:r>
              <a:rPr lang="ru-RU" sz="1000" dirty="0" smtClean="0"/>
              <a:t> 2 Борисоглебский МР</a:t>
            </a:r>
            <a:endParaRPr lang="ru-RU" sz="1000" dirty="0"/>
          </a:p>
          <a:p>
            <a:r>
              <a:rPr lang="ru-RU" sz="1000" dirty="0" smtClean="0"/>
              <a:t> 3 </a:t>
            </a:r>
            <a:r>
              <a:rPr lang="ru-RU" sz="1000" dirty="0" err="1" smtClean="0"/>
              <a:t>Брейтовский</a:t>
            </a:r>
            <a:r>
              <a:rPr lang="ru-RU" sz="1000" dirty="0" smtClean="0"/>
              <a:t> МР</a:t>
            </a:r>
            <a:endParaRPr lang="ru-RU" sz="1000" dirty="0"/>
          </a:p>
          <a:p>
            <a:r>
              <a:rPr lang="ru-RU" sz="1000" dirty="0" smtClean="0"/>
              <a:t> 4 Гаврилов-</a:t>
            </a:r>
            <a:r>
              <a:rPr lang="ru-RU" sz="1000" dirty="0" err="1" smtClean="0"/>
              <a:t>Ямский</a:t>
            </a:r>
            <a:r>
              <a:rPr lang="ru-RU" sz="1000" dirty="0" smtClean="0"/>
              <a:t> МР</a:t>
            </a:r>
            <a:endParaRPr lang="ru-RU" sz="1000" dirty="0"/>
          </a:p>
          <a:p>
            <a:r>
              <a:rPr lang="ru-RU" sz="1000" dirty="0" smtClean="0"/>
              <a:t> 5 </a:t>
            </a:r>
            <a:r>
              <a:rPr lang="ru-RU" sz="1000" dirty="0" err="1" smtClean="0"/>
              <a:t>Даниловский</a:t>
            </a:r>
            <a:r>
              <a:rPr lang="ru-RU" sz="1000" dirty="0" smtClean="0"/>
              <a:t> МР</a:t>
            </a:r>
            <a:endParaRPr lang="ru-RU" sz="1000" dirty="0"/>
          </a:p>
          <a:p>
            <a:r>
              <a:rPr lang="ru-RU" sz="1000" dirty="0" smtClean="0"/>
              <a:t> 6 </a:t>
            </a:r>
            <a:r>
              <a:rPr lang="ru-RU" sz="1000" dirty="0" err="1" smtClean="0"/>
              <a:t>Любимский</a:t>
            </a:r>
            <a:r>
              <a:rPr lang="ru-RU" sz="1000" dirty="0" smtClean="0"/>
              <a:t> МР</a:t>
            </a:r>
            <a:endParaRPr lang="ru-RU" sz="1000" dirty="0"/>
          </a:p>
          <a:p>
            <a:r>
              <a:rPr lang="ru-RU" sz="1000" dirty="0" smtClean="0"/>
              <a:t> 7 </a:t>
            </a:r>
            <a:r>
              <a:rPr lang="ru-RU" sz="1000" dirty="0" err="1" smtClean="0"/>
              <a:t>Мышкинский</a:t>
            </a:r>
            <a:r>
              <a:rPr lang="ru-RU" sz="1000" dirty="0" smtClean="0"/>
              <a:t> МР</a:t>
            </a:r>
            <a:endParaRPr lang="ru-RU" sz="1000" dirty="0"/>
          </a:p>
          <a:p>
            <a:r>
              <a:rPr lang="ru-RU" sz="1000" dirty="0" smtClean="0"/>
              <a:t> 8 </a:t>
            </a:r>
            <a:r>
              <a:rPr lang="ru-RU" sz="1000" dirty="0" err="1" smtClean="0"/>
              <a:t>Некоузский</a:t>
            </a:r>
            <a:r>
              <a:rPr lang="ru-RU" sz="1000" dirty="0" smtClean="0"/>
              <a:t> МР</a:t>
            </a:r>
          </a:p>
          <a:p>
            <a:r>
              <a:rPr lang="ru-RU" sz="1000" dirty="0" smtClean="0"/>
              <a:t> 9 Некрасовский МР</a:t>
            </a:r>
            <a:endParaRPr lang="ru-RU" sz="1000" dirty="0"/>
          </a:p>
          <a:p>
            <a:r>
              <a:rPr lang="ru-RU" sz="1000" dirty="0" smtClean="0"/>
              <a:t>10 Первомайский МР</a:t>
            </a:r>
          </a:p>
          <a:p>
            <a:r>
              <a:rPr lang="ru-RU" sz="1000" dirty="0" smtClean="0"/>
              <a:t>11 Переславль-Залесский</a:t>
            </a:r>
            <a:endParaRPr lang="ru-RU" sz="1000" dirty="0"/>
          </a:p>
          <a:p>
            <a:r>
              <a:rPr lang="ru-RU" sz="1000" dirty="0" smtClean="0"/>
              <a:t>12 </a:t>
            </a:r>
            <a:r>
              <a:rPr lang="ru-RU" sz="1000" dirty="0" err="1" smtClean="0"/>
              <a:t>Переславский</a:t>
            </a:r>
            <a:r>
              <a:rPr lang="ru-RU" sz="1000" dirty="0" smtClean="0"/>
              <a:t> МР</a:t>
            </a:r>
            <a:endParaRPr lang="ru-RU" sz="1000" dirty="0"/>
          </a:p>
          <a:p>
            <a:r>
              <a:rPr lang="ru-RU" sz="1000" dirty="0" smtClean="0"/>
              <a:t>13 Пошехонский МР</a:t>
            </a:r>
            <a:endParaRPr lang="ru-RU" sz="1000" dirty="0"/>
          </a:p>
          <a:p>
            <a:r>
              <a:rPr lang="ru-RU" sz="1000" dirty="0" smtClean="0"/>
              <a:t>14 Ростовский МР</a:t>
            </a:r>
          </a:p>
          <a:p>
            <a:r>
              <a:rPr lang="ru-RU" sz="1000" dirty="0" smtClean="0"/>
              <a:t>15 Рыбинск</a:t>
            </a:r>
            <a:endParaRPr lang="ru-RU" sz="1000" dirty="0"/>
          </a:p>
          <a:p>
            <a:r>
              <a:rPr lang="ru-RU" sz="1000" dirty="0" smtClean="0"/>
              <a:t>16 Рыбинский МР</a:t>
            </a:r>
            <a:endParaRPr lang="ru-RU" sz="1000" dirty="0"/>
          </a:p>
          <a:p>
            <a:r>
              <a:rPr lang="ru-RU" sz="1000" dirty="0" smtClean="0"/>
              <a:t>17 </a:t>
            </a:r>
            <a:r>
              <a:rPr lang="ru-RU" sz="1000" dirty="0" err="1" smtClean="0"/>
              <a:t>Тутаевский</a:t>
            </a:r>
            <a:r>
              <a:rPr lang="ru-RU" sz="1000" dirty="0" smtClean="0"/>
              <a:t> МР</a:t>
            </a:r>
            <a:endParaRPr lang="ru-RU" sz="1000" dirty="0"/>
          </a:p>
          <a:p>
            <a:r>
              <a:rPr lang="ru-RU" sz="1000" dirty="0" smtClean="0"/>
              <a:t>18 </a:t>
            </a:r>
            <a:r>
              <a:rPr lang="ru-RU" sz="1000" dirty="0" err="1" smtClean="0"/>
              <a:t>Угличский</a:t>
            </a:r>
            <a:r>
              <a:rPr lang="ru-RU" sz="1000" dirty="0" smtClean="0"/>
              <a:t> МР</a:t>
            </a:r>
            <a:endParaRPr lang="ru-RU" sz="1000" dirty="0"/>
          </a:p>
          <a:p>
            <a:r>
              <a:rPr lang="ru-RU" sz="1000" dirty="0" smtClean="0"/>
              <a:t>19 Ярославский МР</a:t>
            </a:r>
          </a:p>
          <a:p>
            <a:pPr algn="r"/>
            <a:r>
              <a:rPr lang="ru-RU" sz="1000" dirty="0"/>
              <a:t> </a:t>
            </a:r>
            <a:r>
              <a:rPr lang="ru-RU" sz="1000" dirty="0" smtClean="0"/>
              <a:t>     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Большесельский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МР – информация не предоставлена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4943" y="1556851"/>
            <a:ext cx="4200189" cy="585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КОМПЛЕКСНОЕ ОБСЛЕДОВАНИЕ (ПМПК</a:t>
            </a:r>
            <a:r>
              <a:rPr lang="ru-RU" sz="800" dirty="0"/>
              <a:t>)</a:t>
            </a:r>
            <a:endParaRPr lang="ru-RU" sz="800" dirty="0" smtClean="0"/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ПОМОЩЬ ПРИ СОПРОВОЖДЕНИИ ПРИЕМНОЙ СЕМЬИ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ПОМОЩЬ ПРИ СОПРОВОЖДЕНИИ КАНДИДАТОВ В ЗАМЕЩАЮЩИЕ РОДИТЕЛИ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ПОМОЩЬ В УРЕГУЛИРОВАНИИ СПОРОВ ПРИ СОДЕЙСТВИИ МЕДИАТОРА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ОКАЗАНИЕ ПОМОЩИ ПО ТЕЛЕФОНУ ДОВЕРИЯ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ОКАЗАНИЕ ПСИХОТЕРАПЕВТИЧЕСКОЙ ПОМОЩИ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ОКАЗАНИЕ ПСИХИАТРИЧЕСКОЙ ПОМОЩИ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ОКАЗАНИЕ НЕВРОЛОГИЧЕСКОЙ ПОМОЩИ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ОКАЗАНИЕ ЛОГОПЕДИЧЕСКОЙ ПОМОЩИ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ОКАЗАНИЕ ДЕФЕКТОЛОГИЧЕСКОЙ ПОМОЩИ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ОКАЗАНИЕ ЮРИДИЧЕСКОЙ ПОМОЩИ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ОКАЗАНИЕ  ЭКСТРЕННОЙ ПСИХОЛОГИЧЕСКОЙ ПОМОЩИ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ПОМОЩЬ В СИТУАЦИИ НАСИЛИЯ, МОББИНГА, ЖЕСТОКОГО ОБРАЩЕНИЯ</a:t>
            </a:r>
          </a:p>
          <a:p>
            <a:pPr>
              <a:spcAft>
                <a:spcPts val="100"/>
              </a:spcAft>
            </a:pPr>
            <a:r>
              <a:rPr lang="ru-RU" sz="800" dirty="0" smtClean="0"/>
              <a:t>ПОМОЩЬ ПРИ ЗАВИСИМОМ ПОВЕДЕНИИ (КОМПЬЮТЕРНАЯ, ИГРОВАЯ,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ru-RU" sz="800" dirty="0" smtClean="0"/>
              <a:t>НАРКОТИЧЕСКАЯ, АЛКОГОЛЬНАЯ, НИКОТИНОВАЯ ЗАВИСИМОСТЬ)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ПОМОЩЬ ПРИ УГРОЗЕ ПСИХОЛОГИЧЕСКОЙ БЕЗОПАСНОСТИ В СЕТИ «ИНТЕРНЕТ»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ПОМОЩЬ В СИТУАЦИИ СУИЦИДА, ПРОФИЛАКТИКА, СОПРОВОЖДЕНИЕ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ПОМОЩЬ В ПРОФЕССИОНАЛЬНОМ САМООПРЕДЕЛЕНИИ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ПОМОЩЬ ПРИ ПОДГОТОВКЕ К ОБУЧЕНИЮ В ШКОЛЕ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ПОМОЩЬ  В РЕШЕНИИ ПРОБЛЕМ ОСВОЕНИЯ ОБРАЗОВАТЕЛЬНЫХ ПРОГРАММ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ПОМОЩЬ  В РЕШЕНИИ ПРОБЛЕМ  АДАПТАЦИИ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ПОМОЩЬ В РЕШЕНИИ ПРОБЛЕМ  ВОЗРАСТНОГО РАЗВИТИЯ ДЕТЕЙ ОТ 0 ДО 3 ЛЕТ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СОЦИАЛЬНО-ПСИХОЛОГИЧЕСКИЕ ПРОБЛЕМЫ  ОДАРЕННЫХ ДЕТЕЙ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СОЦИАЛЬНО-ПСИХОЛОГИЧЕСКИЕ ПРОБЛЕМЫ  ДЕТЕЙ С ОВЗ</a:t>
            </a:r>
          </a:p>
          <a:p>
            <a:pPr>
              <a:spcAft>
                <a:spcPts val="100"/>
              </a:spcAft>
            </a:pPr>
            <a:r>
              <a:rPr lang="ru-RU" sz="800" dirty="0" smtClean="0"/>
              <a:t>ПОМОЩЬ В РЕШЕНИИ СОЦИАЛЬНО-ПСИХОЛОГИЧЕСКИХ ПРОБЛЕМ  ДЕТЕЙ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ru-RU" sz="800" dirty="0" smtClean="0"/>
              <a:t>С РАССТРОЙСТВАМИ АУТИСТИЧЕСКОГО СПЕКТРА</a:t>
            </a:r>
          </a:p>
          <a:p>
            <a:pPr>
              <a:spcAft>
                <a:spcPts val="100"/>
              </a:spcAft>
            </a:pPr>
            <a:r>
              <a:rPr lang="ru-RU" sz="800" dirty="0" smtClean="0"/>
              <a:t>ПОМОЩЬ В РЕШЕНИИ СОЦИАЛЬНО-ПСИХОЛОГИЧЕСКИХ ПРОБЛЕМ  ДЕТЕЙ, ЯВЛЯЮЩИХСЯ 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ru-RU" sz="800" dirty="0" smtClean="0"/>
              <a:t>ПОТЕРПЕВШИМИ, ОБВИНЯЕМЫМИ, ПОДСУДИМЫМИ, ПОДОЗРЕВАЕМЫМИ, СВИДЕТЕЛЯМИ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ПОМОЩЬ ПРИ ПОДГОТОВКЕ К ГИА (ЕГЭ)</a:t>
            </a:r>
          </a:p>
          <a:p>
            <a:pPr>
              <a:spcAft>
                <a:spcPts val="100"/>
              </a:spcAft>
            </a:pPr>
            <a:r>
              <a:rPr lang="ru-RU" sz="800" dirty="0" smtClean="0"/>
              <a:t>ПОМОЩЬ В УРЕГУЛИРОВАНИЯ ВЗАИМООТНОШЕНИЙ  СРЕДИ СВЕРСТНИКОВ,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ru-RU" sz="800" dirty="0" smtClean="0"/>
              <a:t>С РОДИТЕЛЯМИ, С ПЕДАГОГАМИ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ru-RU" sz="800" dirty="0" smtClean="0"/>
              <a:t>ПОМОЩЬ В УРЕГУЛИРОВАНИИ СОЦИАЛЬНО-ПСИХОЛОГИЧЕСКИХ ПРОБЛЕМ ОРГАНИЗАЦИЙ</a:t>
            </a:r>
            <a:endParaRPr lang="ru-RU" sz="800" dirty="0"/>
          </a:p>
        </p:txBody>
      </p:sp>
      <p:sp>
        <p:nvSpPr>
          <p:cNvPr id="3" name="Овал 2"/>
          <p:cNvSpPr/>
          <p:nvPr/>
        </p:nvSpPr>
        <p:spPr>
          <a:xfrm>
            <a:off x="832651" y="1656768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32651" y="1845084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32651" y="2042636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32651" y="2230952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832651" y="2454152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832651" y="2635859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832651" y="2824175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832651" y="3021727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832651" y="3214386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32651" y="3399783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32651" y="3606571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832651" y="3804579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832651" y="4011367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32651" y="4201563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832651" y="4460007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832651" y="4648323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832651" y="4844159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832651" y="5041711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832651" y="5239263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832651" y="5436815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832651" y="5625131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32651" y="5831919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832651" y="6012879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832651" y="6219211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832651" y="6444927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832651" y="6704673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832651" y="6930055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832651" y="7165007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1126387" y="1548383"/>
            <a:ext cx="0" cy="5724000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Овал 86"/>
          <p:cNvSpPr/>
          <p:nvPr/>
        </p:nvSpPr>
        <p:spPr>
          <a:xfrm>
            <a:off x="1054151" y="1656768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054151" y="1845084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054151" y="2042636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1054151" y="2230952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1054151" y="2454152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1054151" y="263585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054151" y="2824175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054151" y="30217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1054151" y="3214386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1054151" y="339978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1054151" y="360657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054151" y="380457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1054151" y="4011367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1054151" y="4201563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1054151" y="4460007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1054151" y="4648323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1054151" y="4844159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1054151" y="5041711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1054151" y="5239263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1054151" y="5436815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1054151" y="562513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1054151" y="5831919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1054151" y="6012879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1054151" y="6219211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1054151" y="6444927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1054151" y="6704673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1054151" y="6930055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1054151" y="716500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1367119" y="1548383"/>
            <a:ext cx="0" cy="5724000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Овал 117"/>
          <p:cNvSpPr/>
          <p:nvPr/>
        </p:nvSpPr>
        <p:spPr>
          <a:xfrm>
            <a:off x="1294883" y="1656768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1294883" y="1845084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1294883" y="204263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1294883" y="2230952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1294883" y="2449142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1294883" y="263585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1294883" y="2824175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1294883" y="30217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1294883" y="321438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1294883" y="339978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1294883" y="360657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1294883" y="380457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1294883" y="401136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1294883" y="420156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1294883" y="446000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1294883" y="464832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1294883" y="48441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1294883" y="50417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1294883" y="52392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1294883" y="543681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1294883" y="562513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1294883" y="583191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1294883" y="60128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1294883" y="621921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1294883" y="64449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1294883" y="670467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1294883" y="693005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1294883" y="716500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6" name="Прямая соединительная линия 145"/>
          <p:cNvCxnSpPr/>
          <p:nvPr/>
        </p:nvCxnSpPr>
        <p:spPr>
          <a:xfrm>
            <a:off x="1588619" y="1548383"/>
            <a:ext cx="0" cy="5724000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Овал 146"/>
          <p:cNvSpPr/>
          <p:nvPr/>
        </p:nvSpPr>
        <p:spPr>
          <a:xfrm>
            <a:off x="1516383" y="1656768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/>
          <p:nvPr/>
        </p:nvSpPr>
        <p:spPr>
          <a:xfrm>
            <a:off x="1516383" y="1845084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1516383" y="204263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/>
          <p:nvPr/>
        </p:nvSpPr>
        <p:spPr>
          <a:xfrm>
            <a:off x="1516383" y="2230952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/>
          <p:nvPr/>
        </p:nvSpPr>
        <p:spPr>
          <a:xfrm>
            <a:off x="1516383" y="2449142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1516383" y="263585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1516383" y="2824175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Овал 153"/>
          <p:cNvSpPr/>
          <p:nvPr/>
        </p:nvSpPr>
        <p:spPr>
          <a:xfrm>
            <a:off x="1516383" y="30217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Овал 154"/>
          <p:cNvSpPr/>
          <p:nvPr/>
        </p:nvSpPr>
        <p:spPr>
          <a:xfrm>
            <a:off x="1516383" y="321438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Овал 155"/>
          <p:cNvSpPr/>
          <p:nvPr/>
        </p:nvSpPr>
        <p:spPr>
          <a:xfrm>
            <a:off x="1516383" y="339978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Овал 156"/>
          <p:cNvSpPr/>
          <p:nvPr/>
        </p:nvSpPr>
        <p:spPr>
          <a:xfrm>
            <a:off x="1516383" y="360657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1516383" y="380457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/>
          <p:cNvSpPr/>
          <p:nvPr/>
        </p:nvSpPr>
        <p:spPr>
          <a:xfrm>
            <a:off x="1516383" y="401136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/>
          <p:nvPr/>
        </p:nvSpPr>
        <p:spPr>
          <a:xfrm>
            <a:off x="1516383" y="42015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/>
          <p:cNvSpPr/>
          <p:nvPr/>
        </p:nvSpPr>
        <p:spPr>
          <a:xfrm>
            <a:off x="1516383" y="4460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вал 161"/>
          <p:cNvSpPr/>
          <p:nvPr/>
        </p:nvSpPr>
        <p:spPr>
          <a:xfrm>
            <a:off x="1516383" y="464832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/>
          <p:cNvSpPr/>
          <p:nvPr/>
        </p:nvSpPr>
        <p:spPr>
          <a:xfrm>
            <a:off x="1516383" y="48441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Овал 163"/>
          <p:cNvSpPr/>
          <p:nvPr/>
        </p:nvSpPr>
        <p:spPr>
          <a:xfrm>
            <a:off x="1516383" y="50417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1516383" y="52392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1516383" y="543681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1516383" y="562513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Овал 167"/>
          <p:cNvSpPr/>
          <p:nvPr/>
        </p:nvSpPr>
        <p:spPr>
          <a:xfrm>
            <a:off x="1516383" y="583191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1516383" y="60128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Овал 169"/>
          <p:cNvSpPr/>
          <p:nvPr/>
        </p:nvSpPr>
        <p:spPr>
          <a:xfrm>
            <a:off x="1516383" y="62192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Овал 170"/>
          <p:cNvSpPr/>
          <p:nvPr/>
        </p:nvSpPr>
        <p:spPr>
          <a:xfrm>
            <a:off x="1516383" y="644492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Овал 171"/>
          <p:cNvSpPr/>
          <p:nvPr/>
        </p:nvSpPr>
        <p:spPr>
          <a:xfrm>
            <a:off x="1516383" y="670467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Овал 172"/>
          <p:cNvSpPr/>
          <p:nvPr/>
        </p:nvSpPr>
        <p:spPr>
          <a:xfrm>
            <a:off x="1516383" y="693005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Овал 173"/>
          <p:cNvSpPr/>
          <p:nvPr/>
        </p:nvSpPr>
        <p:spPr>
          <a:xfrm>
            <a:off x="1516383" y="7165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5" name="Прямая соединительная линия 174"/>
          <p:cNvCxnSpPr/>
          <p:nvPr/>
        </p:nvCxnSpPr>
        <p:spPr>
          <a:xfrm>
            <a:off x="1824995" y="1548383"/>
            <a:ext cx="0" cy="5724000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Овал 177"/>
          <p:cNvSpPr/>
          <p:nvPr/>
        </p:nvSpPr>
        <p:spPr>
          <a:xfrm>
            <a:off x="1752759" y="1656768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Овал 178"/>
          <p:cNvSpPr/>
          <p:nvPr/>
        </p:nvSpPr>
        <p:spPr>
          <a:xfrm>
            <a:off x="1752759" y="1845084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Овал 179"/>
          <p:cNvSpPr/>
          <p:nvPr/>
        </p:nvSpPr>
        <p:spPr>
          <a:xfrm>
            <a:off x="1752759" y="204263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Овал 180"/>
          <p:cNvSpPr/>
          <p:nvPr/>
        </p:nvSpPr>
        <p:spPr>
          <a:xfrm>
            <a:off x="1752759" y="2230952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Овал 181"/>
          <p:cNvSpPr/>
          <p:nvPr/>
        </p:nvSpPr>
        <p:spPr>
          <a:xfrm>
            <a:off x="1752759" y="244253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Овал 182"/>
          <p:cNvSpPr/>
          <p:nvPr/>
        </p:nvSpPr>
        <p:spPr>
          <a:xfrm>
            <a:off x="1752759" y="26358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Овал 183"/>
          <p:cNvSpPr/>
          <p:nvPr/>
        </p:nvSpPr>
        <p:spPr>
          <a:xfrm>
            <a:off x="1752759" y="2824175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Овал 184"/>
          <p:cNvSpPr/>
          <p:nvPr/>
        </p:nvSpPr>
        <p:spPr>
          <a:xfrm>
            <a:off x="1752759" y="30217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Овал 185"/>
          <p:cNvSpPr/>
          <p:nvPr/>
        </p:nvSpPr>
        <p:spPr>
          <a:xfrm>
            <a:off x="1752759" y="321438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Овал 186"/>
          <p:cNvSpPr/>
          <p:nvPr/>
        </p:nvSpPr>
        <p:spPr>
          <a:xfrm>
            <a:off x="1752759" y="339978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Овал 187"/>
          <p:cNvSpPr/>
          <p:nvPr/>
        </p:nvSpPr>
        <p:spPr>
          <a:xfrm>
            <a:off x="1752759" y="360657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Овал 188"/>
          <p:cNvSpPr/>
          <p:nvPr/>
        </p:nvSpPr>
        <p:spPr>
          <a:xfrm>
            <a:off x="1752759" y="38045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Овал 189"/>
          <p:cNvSpPr/>
          <p:nvPr/>
        </p:nvSpPr>
        <p:spPr>
          <a:xfrm>
            <a:off x="1752759" y="401136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Овал 190"/>
          <p:cNvSpPr/>
          <p:nvPr/>
        </p:nvSpPr>
        <p:spPr>
          <a:xfrm>
            <a:off x="1752759" y="42015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Овал 191"/>
          <p:cNvSpPr/>
          <p:nvPr/>
        </p:nvSpPr>
        <p:spPr>
          <a:xfrm>
            <a:off x="1752759" y="4460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Овал 192"/>
          <p:cNvSpPr/>
          <p:nvPr/>
        </p:nvSpPr>
        <p:spPr>
          <a:xfrm>
            <a:off x="1752759" y="464832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Овал 193"/>
          <p:cNvSpPr/>
          <p:nvPr/>
        </p:nvSpPr>
        <p:spPr>
          <a:xfrm>
            <a:off x="1752759" y="48441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Овал 194"/>
          <p:cNvSpPr/>
          <p:nvPr/>
        </p:nvSpPr>
        <p:spPr>
          <a:xfrm>
            <a:off x="1752759" y="50417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Овал 195"/>
          <p:cNvSpPr/>
          <p:nvPr/>
        </p:nvSpPr>
        <p:spPr>
          <a:xfrm>
            <a:off x="1752759" y="52392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Овал 196"/>
          <p:cNvSpPr/>
          <p:nvPr/>
        </p:nvSpPr>
        <p:spPr>
          <a:xfrm>
            <a:off x="1752759" y="543681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Овал 197"/>
          <p:cNvSpPr/>
          <p:nvPr/>
        </p:nvSpPr>
        <p:spPr>
          <a:xfrm>
            <a:off x="1752759" y="562513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Овал 198"/>
          <p:cNvSpPr/>
          <p:nvPr/>
        </p:nvSpPr>
        <p:spPr>
          <a:xfrm>
            <a:off x="1752759" y="583191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/>
          <p:cNvSpPr/>
          <p:nvPr/>
        </p:nvSpPr>
        <p:spPr>
          <a:xfrm>
            <a:off x="1752759" y="60128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Овал 200"/>
          <p:cNvSpPr/>
          <p:nvPr/>
        </p:nvSpPr>
        <p:spPr>
          <a:xfrm>
            <a:off x="1752759" y="62192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Овал 201"/>
          <p:cNvSpPr/>
          <p:nvPr/>
        </p:nvSpPr>
        <p:spPr>
          <a:xfrm>
            <a:off x="1752759" y="64449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Овал 202"/>
          <p:cNvSpPr/>
          <p:nvPr/>
        </p:nvSpPr>
        <p:spPr>
          <a:xfrm>
            <a:off x="1752759" y="670467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Овал 203"/>
          <p:cNvSpPr/>
          <p:nvPr/>
        </p:nvSpPr>
        <p:spPr>
          <a:xfrm>
            <a:off x="1752759" y="693005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Овал 204"/>
          <p:cNvSpPr/>
          <p:nvPr/>
        </p:nvSpPr>
        <p:spPr>
          <a:xfrm>
            <a:off x="1752759" y="7165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6" name="Прямая соединительная линия 205"/>
          <p:cNvCxnSpPr/>
          <p:nvPr/>
        </p:nvCxnSpPr>
        <p:spPr>
          <a:xfrm>
            <a:off x="2046495" y="1548383"/>
            <a:ext cx="0" cy="5724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Овал 206"/>
          <p:cNvSpPr/>
          <p:nvPr/>
        </p:nvSpPr>
        <p:spPr>
          <a:xfrm>
            <a:off x="1974259" y="1656768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Овал 207"/>
          <p:cNvSpPr/>
          <p:nvPr/>
        </p:nvSpPr>
        <p:spPr>
          <a:xfrm>
            <a:off x="1974259" y="1845084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Овал 208"/>
          <p:cNvSpPr/>
          <p:nvPr/>
        </p:nvSpPr>
        <p:spPr>
          <a:xfrm>
            <a:off x="1974259" y="204263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Овал 209"/>
          <p:cNvSpPr/>
          <p:nvPr/>
        </p:nvSpPr>
        <p:spPr>
          <a:xfrm>
            <a:off x="1974259" y="2230952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Овал 210"/>
          <p:cNvSpPr/>
          <p:nvPr/>
        </p:nvSpPr>
        <p:spPr>
          <a:xfrm>
            <a:off x="1974259" y="244253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Овал 211"/>
          <p:cNvSpPr/>
          <p:nvPr/>
        </p:nvSpPr>
        <p:spPr>
          <a:xfrm>
            <a:off x="1974259" y="263585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Овал 212"/>
          <p:cNvSpPr/>
          <p:nvPr/>
        </p:nvSpPr>
        <p:spPr>
          <a:xfrm>
            <a:off x="1974259" y="2824175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Овал 213"/>
          <p:cNvSpPr/>
          <p:nvPr/>
        </p:nvSpPr>
        <p:spPr>
          <a:xfrm>
            <a:off x="1974259" y="30217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Овал 214"/>
          <p:cNvSpPr/>
          <p:nvPr/>
        </p:nvSpPr>
        <p:spPr>
          <a:xfrm>
            <a:off x="1974259" y="321438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Овал 215"/>
          <p:cNvSpPr/>
          <p:nvPr/>
        </p:nvSpPr>
        <p:spPr>
          <a:xfrm>
            <a:off x="1974259" y="339978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Овал 216"/>
          <p:cNvSpPr/>
          <p:nvPr/>
        </p:nvSpPr>
        <p:spPr>
          <a:xfrm>
            <a:off x="1974259" y="360657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Овал 217"/>
          <p:cNvSpPr/>
          <p:nvPr/>
        </p:nvSpPr>
        <p:spPr>
          <a:xfrm>
            <a:off x="1974259" y="38045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Овал 218"/>
          <p:cNvSpPr/>
          <p:nvPr/>
        </p:nvSpPr>
        <p:spPr>
          <a:xfrm>
            <a:off x="1974259" y="401136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Овал 219"/>
          <p:cNvSpPr/>
          <p:nvPr/>
        </p:nvSpPr>
        <p:spPr>
          <a:xfrm>
            <a:off x="1974259" y="42015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Овал 220"/>
          <p:cNvSpPr/>
          <p:nvPr/>
        </p:nvSpPr>
        <p:spPr>
          <a:xfrm>
            <a:off x="1974259" y="4460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Овал 221"/>
          <p:cNvSpPr/>
          <p:nvPr/>
        </p:nvSpPr>
        <p:spPr>
          <a:xfrm>
            <a:off x="1974259" y="464832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Овал 222"/>
          <p:cNvSpPr/>
          <p:nvPr/>
        </p:nvSpPr>
        <p:spPr>
          <a:xfrm>
            <a:off x="1974259" y="48441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Овал 223"/>
          <p:cNvSpPr/>
          <p:nvPr/>
        </p:nvSpPr>
        <p:spPr>
          <a:xfrm>
            <a:off x="1974259" y="50417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Овал 224"/>
          <p:cNvSpPr/>
          <p:nvPr/>
        </p:nvSpPr>
        <p:spPr>
          <a:xfrm>
            <a:off x="1974259" y="52392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Овал 225"/>
          <p:cNvSpPr/>
          <p:nvPr/>
        </p:nvSpPr>
        <p:spPr>
          <a:xfrm>
            <a:off x="1974259" y="543681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Овал 226"/>
          <p:cNvSpPr/>
          <p:nvPr/>
        </p:nvSpPr>
        <p:spPr>
          <a:xfrm>
            <a:off x="1974259" y="562513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Овал 227"/>
          <p:cNvSpPr/>
          <p:nvPr/>
        </p:nvSpPr>
        <p:spPr>
          <a:xfrm>
            <a:off x="1974259" y="583191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Овал 228"/>
          <p:cNvSpPr/>
          <p:nvPr/>
        </p:nvSpPr>
        <p:spPr>
          <a:xfrm>
            <a:off x="1974259" y="60128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Овал 229"/>
          <p:cNvSpPr/>
          <p:nvPr/>
        </p:nvSpPr>
        <p:spPr>
          <a:xfrm>
            <a:off x="1974259" y="62192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Овал 230"/>
          <p:cNvSpPr/>
          <p:nvPr/>
        </p:nvSpPr>
        <p:spPr>
          <a:xfrm>
            <a:off x="1974259" y="64449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Овал 231"/>
          <p:cNvSpPr/>
          <p:nvPr/>
        </p:nvSpPr>
        <p:spPr>
          <a:xfrm>
            <a:off x="1974259" y="670467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Овал 232"/>
          <p:cNvSpPr/>
          <p:nvPr/>
        </p:nvSpPr>
        <p:spPr>
          <a:xfrm>
            <a:off x="1974259" y="693005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Овал 233"/>
          <p:cNvSpPr/>
          <p:nvPr/>
        </p:nvSpPr>
        <p:spPr>
          <a:xfrm>
            <a:off x="1974259" y="716500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5" name="Прямая соединительная линия 234"/>
          <p:cNvCxnSpPr/>
          <p:nvPr/>
        </p:nvCxnSpPr>
        <p:spPr>
          <a:xfrm>
            <a:off x="2271159" y="1548383"/>
            <a:ext cx="0" cy="5724000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Овал 235"/>
          <p:cNvSpPr/>
          <p:nvPr/>
        </p:nvSpPr>
        <p:spPr>
          <a:xfrm>
            <a:off x="2198923" y="1656768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Овал 236"/>
          <p:cNvSpPr/>
          <p:nvPr/>
        </p:nvSpPr>
        <p:spPr>
          <a:xfrm>
            <a:off x="2198923" y="1845084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Овал 237"/>
          <p:cNvSpPr/>
          <p:nvPr/>
        </p:nvSpPr>
        <p:spPr>
          <a:xfrm>
            <a:off x="2198923" y="204263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Овал 238"/>
          <p:cNvSpPr/>
          <p:nvPr/>
        </p:nvSpPr>
        <p:spPr>
          <a:xfrm>
            <a:off x="2198923" y="2230952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Овал 239"/>
          <p:cNvSpPr/>
          <p:nvPr/>
        </p:nvSpPr>
        <p:spPr>
          <a:xfrm>
            <a:off x="2198923" y="2449926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Овал 240"/>
          <p:cNvSpPr/>
          <p:nvPr/>
        </p:nvSpPr>
        <p:spPr>
          <a:xfrm>
            <a:off x="2198923" y="26358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Овал 241"/>
          <p:cNvSpPr/>
          <p:nvPr/>
        </p:nvSpPr>
        <p:spPr>
          <a:xfrm>
            <a:off x="2198923" y="2824175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Овал 242"/>
          <p:cNvSpPr/>
          <p:nvPr/>
        </p:nvSpPr>
        <p:spPr>
          <a:xfrm>
            <a:off x="2198923" y="302172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Овал 243"/>
          <p:cNvSpPr/>
          <p:nvPr/>
        </p:nvSpPr>
        <p:spPr>
          <a:xfrm>
            <a:off x="2198923" y="321438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Овал 244"/>
          <p:cNvSpPr/>
          <p:nvPr/>
        </p:nvSpPr>
        <p:spPr>
          <a:xfrm>
            <a:off x="2198923" y="339978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Овал 245"/>
          <p:cNvSpPr/>
          <p:nvPr/>
        </p:nvSpPr>
        <p:spPr>
          <a:xfrm>
            <a:off x="2198923" y="360657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Овал 246"/>
          <p:cNvSpPr/>
          <p:nvPr/>
        </p:nvSpPr>
        <p:spPr>
          <a:xfrm>
            <a:off x="2198923" y="38045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Овал 247"/>
          <p:cNvSpPr/>
          <p:nvPr/>
        </p:nvSpPr>
        <p:spPr>
          <a:xfrm>
            <a:off x="2198923" y="401136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Овал 248"/>
          <p:cNvSpPr/>
          <p:nvPr/>
        </p:nvSpPr>
        <p:spPr>
          <a:xfrm>
            <a:off x="2198923" y="42015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Овал 249"/>
          <p:cNvSpPr/>
          <p:nvPr/>
        </p:nvSpPr>
        <p:spPr>
          <a:xfrm>
            <a:off x="2198923" y="446000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Овал 250"/>
          <p:cNvSpPr/>
          <p:nvPr/>
        </p:nvSpPr>
        <p:spPr>
          <a:xfrm>
            <a:off x="2198923" y="464832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Овал 251"/>
          <p:cNvSpPr/>
          <p:nvPr/>
        </p:nvSpPr>
        <p:spPr>
          <a:xfrm>
            <a:off x="2198923" y="48441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Овал 252"/>
          <p:cNvSpPr/>
          <p:nvPr/>
        </p:nvSpPr>
        <p:spPr>
          <a:xfrm>
            <a:off x="2198923" y="50417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Овал 253"/>
          <p:cNvSpPr/>
          <p:nvPr/>
        </p:nvSpPr>
        <p:spPr>
          <a:xfrm>
            <a:off x="2198923" y="52392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5" name="Овал 254"/>
          <p:cNvSpPr/>
          <p:nvPr/>
        </p:nvSpPr>
        <p:spPr>
          <a:xfrm>
            <a:off x="2198923" y="543681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" name="Овал 255"/>
          <p:cNvSpPr/>
          <p:nvPr/>
        </p:nvSpPr>
        <p:spPr>
          <a:xfrm>
            <a:off x="2198923" y="562513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Овал 256"/>
          <p:cNvSpPr/>
          <p:nvPr/>
        </p:nvSpPr>
        <p:spPr>
          <a:xfrm>
            <a:off x="2198923" y="583191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Овал 257"/>
          <p:cNvSpPr/>
          <p:nvPr/>
        </p:nvSpPr>
        <p:spPr>
          <a:xfrm>
            <a:off x="2198923" y="60128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Овал 258"/>
          <p:cNvSpPr/>
          <p:nvPr/>
        </p:nvSpPr>
        <p:spPr>
          <a:xfrm>
            <a:off x="2198923" y="62192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Овал 259"/>
          <p:cNvSpPr/>
          <p:nvPr/>
        </p:nvSpPr>
        <p:spPr>
          <a:xfrm>
            <a:off x="2198923" y="64449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Овал 260"/>
          <p:cNvSpPr/>
          <p:nvPr/>
        </p:nvSpPr>
        <p:spPr>
          <a:xfrm>
            <a:off x="2198923" y="670467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Овал 261"/>
          <p:cNvSpPr/>
          <p:nvPr/>
        </p:nvSpPr>
        <p:spPr>
          <a:xfrm>
            <a:off x="2198923" y="693005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Овал 262"/>
          <p:cNvSpPr/>
          <p:nvPr/>
        </p:nvSpPr>
        <p:spPr>
          <a:xfrm>
            <a:off x="2198923" y="7165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4" name="Прямая соединительная линия 263"/>
          <p:cNvCxnSpPr/>
          <p:nvPr/>
        </p:nvCxnSpPr>
        <p:spPr>
          <a:xfrm>
            <a:off x="2492659" y="1548383"/>
            <a:ext cx="0" cy="5724000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Овал 264"/>
          <p:cNvSpPr/>
          <p:nvPr/>
        </p:nvSpPr>
        <p:spPr>
          <a:xfrm>
            <a:off x="2420423" y="1656768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" name="Овал 265"/>
          <p:cNvSpPr/>
          <p:nvPr/>
        </p:nvSpPr>
        <p:spPr>
          <a:xfrm>
            <a:off x="2420423" y="1845084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Овал 266"/>
          <p:cNvSpPr/>
          <p:nvPr/>
        </p:nvSpPr>
        <p:spPr>
          <a:xfrm>
            <a:off x="2420423" y="204263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Овал 267"/>
          <p:cNvSpPr/>
          <p:nvPr/>
        </p:nvSpPr>
        <p:spPr>
          <a:xfrm>
            <a:off x="2420423" y="2230952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9" name="Овал 268"/>
          <p:cNvSpPr/>
          <p:nvPr/>
        </p:nvSpPr>
        <p:spPr>
          <a:xfrm>
            <a:off x="2420423" y="244992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0" name="Овал 269"/>
          <p:cNvSpPr/>
          <p:nvPr/>
        </p:nvSpPr>
        <p:spPr>
          <a:xfrm>
            <a:off x="2420423" y="26358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1" name="Овал 270"/>
          <p:cNvSpPr/>
          <p:nvPr/>
        </p:nvSpPr>
        <p:spPr>
          <a:xfrm>
            <a:off x="2420423" y="2824175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Овал 271"/>
          <p:cNvSpPr/>
          <p:nvPr/>
        </p:nvSpPr>
        <p:spPr>
          <a:xfrm>
            <a:off x="2420423" y="30217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3" name="Овал 272"/>
          <p:cNvSpPr/>
          <p:nvPr/>
        </p:nvSpPr>
        <p:spPr>
          <a:xfrm>
            <a:off x="2420423" y="321438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Овал 273"/>
          <p:cNvSpPr/>
          <p:nvPr/>
        </p:nvSpPr>
        <p:spPr>
          <a:xfrm>
            <a:off x="2420423" y="339978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5" name="Овал 274"/>
          <p:cNvSpPr/>
          <p:nvPr/>
        </p:nvSpPr>
        <p:spPr>
          <a:xfrm>
            <a:off x="2420423" y="360657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Овал 275"/>
          <p:cNvSpPr/>
          <p:nvPr/>
        </p:nvSpPr>
        <p:spPr>
          <a:xfrm>
            <a:off x="2420423" y="38045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Овал 276"/>
          <p:cNvSpPr/>
          <p:nvPr/>
        </p:nvSpPr>
        <p:spPr>
          <a:xfrm>
            <a:off x="2420423" y="401136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Овал 277"/>
          <p:cNvSpPr/>
          <p:nvPr/>
        </p:nvSpPr>
        <p:spPr>
          <a:xfrm>
            <a:off x="2420423" y="42015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" name="Овал 278"/>
          <p:cNvSpPr/>
          <p:nvPr/>
        </p:nvSpPr>
        <p:spPr>
          <a:xfrm>
            <a:off x="2420423" y="4460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0" name="Овал 279"/>
          <p:cNvSpPr/>
          <p:nvPr/>
        </p:nvSpPr>
        <p:spPr>
          <a:xfrm>
            <a:off x="2420423" y="464832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1" name="Овал 280"/>
          <p:cNvSpPr/>
          <p:nvPr/>
        </p:nvSpPr>
        <p:spPr>
          <a:xfrm>
            <a:off x="2420423" y="48441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2" name="Овал 281"/>
          <p:cNvSpPr/>
          <p:nvPr/>
        </p:nvSpPr>
        <p:spPr>
          <a:xfrm>
            <a:off x="2420423" y="50417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3" name="Овал 282"/>
          <p:cNvSpPr/>
          <p:nvPr/>
        </p:nvSpPr>
        <p:spPr>
          <a:xfrm>
            <a:off x="2420423" y="52392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4" name="Овал 283"/>
          <p:cNvSpPr/>
          <p:nvPr/>
        </p:nvSpPr>
        <p:spPr>
          <a:xfrm>
            <a:off x="2420423" y="543681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5" name="Овал 284"/>
          <p:cNvSpPr/>
          <p:nvPr/>
        </p:nvSpPr>
        <p:spPr>
          <a:xfrm>
            <a:off x="2420423" y="562513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Овал 285"/>
          <p:cNvSpPr/>
          <p:nvPr/>
        </p:nvSpPr>
        <p:spPr>
          <a:xfrm>
            <a:off x="2420423" y="583191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Овал 286"/>
          <p:cNvSpPr/>
          <p:nvPr/>
        </p:nvSpPr>
        <p:spPr>
          <a:xfrm>
            <a:off x="2420423" y="60128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Овал 287"/>
          <p:cNvSpPr/>
          <p:nvPr/>
        </p:nvSpPr>
        <p:spPr>
          <a:xfrm>
            <a:off x="2420423" y="62192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Овал 288"/>
          <p:cNvSpPr/>
          <p:nvPr/>
        </p:nvSpPr>
        <p:spPr>
          <a:xfrm>
            <a:off x="2420423" y="644492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Овал 289"/>
          <p:cNvSpPr/>
          <p:nvPr/>
        </p:nvSpPr>
        <p:spPr>
          <a:xfrm>
            <a:off x="2420423" y="670467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Овал 290"/>
          <p:cNvSpPr/>
          <p:nvPr/>
        </p:nvSpPr>
        <p:spPr>
          <a:xfrm>
            <a:off x="2420423" y="693005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Овал 291"/>
          <p:cNvSpPr/>
          <p:nvPr/>
        </p:nvSpPr>
        <p:spPr>
          <a:xfrm>
            <a:off x="2420423" y="7165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3" name="Прямая соединительная линия 292"/>
          <p:cNvCxnSpPr/>
          <p:nvPr/>
        </p:nvCxnSpPr>
        <p:spPr>
          <a:xfrm>
            <a:off x="2928530" y="1548383"/>
            <a:ext cx="0" cy="5724000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Овал 293"/>
          <p:cNvSpPr/>
          <p:nvPr/>
        </p:nvSpPr>
        <p:spPr>
          <a:xfrm>
            <a:off x="2856294" y="1656768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Овал 294"/>
          <p:cNvSpPr/>
          <p:nvPr/>
        </p:nvSpPr>
        <p:spPr>
          <a:xfrm>
            <a:off x="2856294" y="1845084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Овал 295"/>
          <p:cNvSpPr/>
          <p:nvPr/>
        </p:nvSpPr>
        <p:spPr>
          <a:xfrm>
            <a:off x="2856294" y="2042636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Овал 296"/>
          <p:cNvSpPr/>
          <p:nvPr/>
        </p:nvSpPr>
        <p:spPr>
          <a:xfrm>
            <a:off x="2856294" y="2230952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Овал 297"/>
          <p:cNvSpPr/>
          <p:nvPr/>
        </p:nvSpPr>
        <p:spPr>
          <a:xfrm>
            <a:off x="2856294" y="244491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Овал 298"/>
          <p:cNvSpPr/>
          <p:nvPr/>
        </p:nvSpPr>
        <p:spPr>
          <a:xfrm>
            <a:off x="2856294" y="263585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Овал 299"/>
          <p:cNvSpPr/>
          <p:nvPr/>
        </p:nvSpPr>
        <p:spPr>
          <a:xfrm>
            <a:off x="2856294" y="2824175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Овал 300"/>
          <p:cNvSpPr/>
          <p:nvPr/>
        </p:nvSpPr>
        <p:spPr>
          <a:xfrm>
            <a:off x="2856294" y="30217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Овал 301"/>
          <p:cNvSpPr/>
          <p:nvPr/>
        </p:nvSpPr>
        <p:spPr>
          <a:xfrm>
            <a:off x="2856294" y="3214386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Овал 302"/>
          <p:cNvSpPr/>
          <p:nvPr/>
        </p:nvSpPr>
        <p:spPr>
          <a:xfrm>
            <a:off x="2856294" y="339978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Овал 303"/>
          <p:cNvSpPr/>
          <p:nvPr/>
        </p:nvSpPr>
        <p:spPr>
          <a:xfrm>
            <a:off x="2856294" y="360657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Овал 304"/>
          <p:cNvSpPr/>
          <p:nvPr/>
        </p:nvSpPr>
        <p:spPr>
          <a:xfrm>
            <a:off x="2856294" y="380457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Овал 305"/>
          <p:cNvSpPr/>
          <p:nvPr/>
        </p:nvSpPr>
        <p:spPr>
          <a:xfrm>
            <a:off x="2856294" y="401136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Овал 306"/>
          <p:cNvSpPr/>
          <p:nvPr/>
        </p:nvSpPr>
        <p:spPr>
          <a:xfrm>
            <a:off x="2856294" y="42015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Овал 307"/>
          <p:cNvSpPr/>
          <p:nvPr/>
        </p:nvSpPr>
        <p:spPr>
          <a:xfrm>
            <a:off x="2856294" y="4460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Овал 308"/>
          <p:cNvSpPr/>
          <p:nvPr/>
        </p:nvSpPr>
        <p:spPr>
          <a:xfrm>
            <a:off x="2856294" y="464832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Овал 309"/>
          <p:cNvSpPr/>
          <p:nvPr/>
        </p:nvSpPr>
        <p:spPr>
          <a:xfrm>
            <a:off x="2856294" y="48441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Овал 310"/>
          <p:cNvSpPr/>
          <p:nvPr/>
        </p:nvSpPr>
        <p:spPr>
          <a:xfrm>
            <a:off x="2856294" y="50417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Овал 311"/>
          <p:cNvSpPr/>
          <p:nvPr/>
        </p:nvSpPr>
        <p:spPr>
          <a:xfrm>
            <a:off x="2856294" y="52392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3" name="Овал 312"/>
          <p:cNvSpPr/>
          <p:nvPr/>
        </p:nvSpPr>
        <p:spPr>
          <a:xfrm>
            <a:off x="2856294" y="543681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Овал 313"/>
          <p:cNvSpPr/>
          <p:nvPr/>
        </p:nvSpPr>
        <p:spPr>
          <a:xfrm>
            <a:off x="2856294" y="562513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5" name="Овал 314"/>
          <p:cNvSpPr/>
          <p:nvPr/>
        </p:nvSpPr>
        <p:spPr>
          <a:xfrm>
            <a:off x="2856294" y="583191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Овал 315"/>
          <p:cNvSpPr/>
          <p:nvPr/>
        </p:nvSpPr>
        <p:spPr>
          <a:xfrm>
            <a:off x="2856294" y="60128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Овал 316"/>
          <p:cNvSpPr/>
          <p:nvPr/>
        </p:nvSpPr>
        <p:spPr>
          <a:xfrm>
            <a:off x="2856294" y="621921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8" name="Овал 317"/>
          <p:cNvSpPr/>
          <p:nvPr/>
        </p:nvSpPr>
        <p:spPr>
          <a:xfrm>
            <a:off x="2856294" y="64449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2856294" y="670467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2856294" y="693005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2856294" y="7165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2" name="Прямая соединительная линия 321"/>
          <p:cNvCxnSpPr/>
          <p:nvPr/>
        </p:nvCxnSpPr>
        <p:spPr>
          <a:xfrm>
            <a:off x="3150030" y="1548383"/>
            <a:ext cx="0" cy="5724000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Овал 322"/>
          <p:cNvSpPr/>
          <p:nvPr/>
        </p:nvSpPr>
        <p:spPr>
          <a:xfrm>
            <a:off x="3077794" y="1656768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3077794" y="1845084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3077794" y="2042636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3077794" y="2230952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3077794" y="244491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3077794" y="26358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3077794" y="2824175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3077794" y="30217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3077794" y="321438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3077794" y="339978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3077794" y="360657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Овал 333"/>
          <p:cNvSpPr/>
          <p:nvPr/>
        </p:nvSpPr>
        <p:spPr>
          <a:xfrm>
            <a:off x="3077794" y="38045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5" name="Овал 334"/>
          <p:cNvSpPr/>
          <p:nvPr/>
        </p:nvSpPr>
        <p:spPr>
          <a:xfrm>
            <a:off x="3077794" y="401136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Овал 335"/>
          <p:cNvSpPr/>
          <p:nvPr/>
        </p:nvSpPr>
        <p:spPr>
          <a:xfrm>
            <a:off x="3077794" y="42015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" name="Овал 336"/>
          <p:cNvSpPr/>
          <p:nvPr/>
        </p:nvSpPr>
        <p:spPr>
          <a:xfrm>
            <a:off x="3077794" y="446000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Овал 337"/>
          <p:cNvSpPr/>
          <p:nvPr/>
        </p:nvSpPr>
        <p:spPr>
          <a:xfrm>
            <a:off x="3077794" y="464832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Овал 338"/>
          <p:cNvSpPr/>
          <p:nvPr/>
        </p:nvSpPr>
        <p:spPr>
          <a:xfrm>
            <a:off x="3077794" y="48441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0" name="Овал 339"/>
          <p:cNvSpPr/>
          <p:nvPr/>
        </p:nvSpPr>
        <p:spPr>
          <a:xfrm>
            <a:off x="3077794" y="50417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1" name="Овал 340"/>
          <p:cNvSpPr/>
          <p:nvPr/>
        </p:nvSpPr>
        <p:spPr>
          <a:xfrm>
            <a:off x="3077794" y="52392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2" name="Овал 341"/>
          <p:cNvSpPr/>
          <p:nvPr/>
        </p:nvSpPr>
        <p:spPr>
          <a:xfrm>
            <a:off x="3077794" y="543681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3" name="Овал 342"/>
          <p:cNvSpPr/>
          <p:nvPr/>
        </p:nvSpPr>
        <p:spPr>
          <a:xfrm>
            <a:off x="3077794" y="562513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4" name="Овал 343"/>
          <p:cNvSpPr/>
          <p:nvPr/>
        </p:nvSpPr>
        <p:spPr>
          <a:xfrm>
            <a:off x="3077794" y="583191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Овал 344"/>
          <p:cNvSpPr/>
          <p:nvPr/>
        </p:nvSpPr>
        <p:spPr>
          <a:xfrm>
            <a:off x="3077794" y="60128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6" name="Овал 345"/>
          <p:cNvSpPr/>
          <p:nvPr/>
        </p:nvSpPr>
        <p:spPr>
          <a:xfrm>
            <a:off x="3077794" y="621921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7" name="Овал 346"/>
          <p:cNvSpPr/>
          <p:nvPr/>
        </p:nvSpPr>
        <p:spPr>
          <a:xfrm>
            <a:off x="3077794" y="64449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Овал 347"/>
          <p:cNvSpPr/>
          <p:nvPr/>
        </p:nvSpPr>
        <p:spPr>
          <a:xfrm>
            <a:off x="3077794" y="670467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Овал 348"/>
          <p:cNvSpPr/>
          <p:nvPr/>
        </p:nvSpPr>
        <p:spPr>
          <a:xfrm>
            <a:off x="3077794" y="693005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0" name="Овал 349"/>
          <p:cNvSpPr/>
          <p:nvPr/>
        </p:nvSpPr>
        <p:spPr>
          <a:xfrm>
            <a:off x="3077794" y="7165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1" name="Прямая соединительная линия 350"/>
          <p:cNvCxnSpPr/>
          <p:nvPr/>
        </p:nvCxnSpPr>
        <p:spPr>
          <a:xfrm>
            <a:off x="3386406" y="1548383"/>
            <a:ext cx="0" cy="5724000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Овал 351"/>
          <p:cNvSpPr/>
          <p:nvPr/>
        </p:nvSpPr>
        <p:spPr>
          <a:xfrm>
            <a:off x="3314170" y="1656768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Овал 352"/>
          <p:cNvSpPr/>
          <p:nvPr/>
        </p:nvSpPr>
        <p:spPr>
          <a:xfrm>
            <a:off x="3314170" y="1845084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4" name="Овал 353"/>
          <p:cNvSpPr/>
          <p:nvPr/>
        </p:nvSpPr>
        <p:spPr>
          <a:xfrm>
            <a:off x="3314170" y="204263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Овал 354"/>
          <p:cNvSpPr/>
          <p:nvPr/>
        </p:nvSpPr>
        <p:spPr>
          <a:xfrm>
            <a:off x="3314170" y="2230952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6" name="Овал 355"/>
          <p:cNvSpPr/>
          <p:nvPr/>
        </p:nvSpPr>
        <p:spPr>
          <a:xfrm>
            <a:off x="3314170" y="243830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7" name="Овал 356"/>
          <p:cNvSpPr/>
          <p:nvPr/>
        </p:nvSpPr>
        <p:spPr>
          <a:xfrm>
            <a:off x="3314170" y="263585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Овал 357"/>
          <p:cNvSpPr/>
          <p:nvPr/>
        </p:nvSpPr>
        <p:spPr>
          <a:xfrm>
            <a:off x="3314170" y="2824175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9" name="Овал 358"/>
          <p:cNvSpPr/>
          <p:nvPr/>
        </p:nvSpPr>
        <p:spPr>
          <a:xfrm>
            <a:off x="3314170" y="30217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0" name="Овал 359"/>
          <p:cNvSpPr/>
          <p:nvPr/>
        </p:nvSpPr>
        <p:spPr>
          <a:xfrm>
            <a:off x="3314170" y="321438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1" name="Овал 360"/>
          <p:cNvSpPr/>
          <p:nvPr/>
        </p:nvSpPr>
        <p:spPr>
          <a:xfrm>
            <a:off x="3314170" y="339978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2" name="Овал 361"/>
          <p:cNvSpPr/>
          <p:nvPr/>
        </p:nvSpPr>
        <p:spPr>
          <a:xfrm>
            <a:off x="3314170" y="360657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3" name="Овал 362"/>
          <p:cNvSpPr/>
          <p:nvPr/>
        </p:nvSpPr>
        <p:spPr>
          <a:xfrm>
            <a:off x="3314170" y="380457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4" name="Овал 363"/>
          <p:cNvSpPr/>
          <p:nvPr/>
        </p:nvSpPr>
        <p:spPr>
          <a:xfrm>
            <a:off x="3314170" y="401136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5" name="Овал 364"/>
          <p:cNvSpPr/>
          <p:nvPr/>
        </p:nvSpPr>
        <p:spPr>
          <a:xfrm>
            <a:off x="3314170" y="420156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6" name="Овал 365"/>
          <p:cNvSpPr/>
          <p:nvPr/>
        </p:nvSpPr>
        <p:spPr>
          <a:xfrm>
            <a:off x="3314170" y="446000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7" name="Овал 366"/>
          <p:cNvSpPr/>
          <p:nvPr/>
        </p:nvSpPr>
        <p:spPr>
          <a:xfrm>
            <a:off x="3314170" y="464832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" name="Овал 367"/>
          <p:cNvSpPr/>
          <p:nvPr/>
        </p:nvSpPr>
        <p:spPr>
          <a:xfrm>
            <a:off x="3314170" y="48441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9" name="Овал 368"/>
          <p:cNvSpPr/>
          <p:nvPr/>
        </p:nvSpPr>
        <p:spPr>
          <a:xfrm>
            <a:off x="3314170" y="50417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0" name="Овал 369"/>
          <p:cNvSpPr/>
          <p:nvPr/>
        </p:nvSpPr>
        <p:spPr>
          <a:xfrm>
            <a:off x="3314170" y="52392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1" name="Овал 370"/>
          <p:cNvSpPr/>
          <p:nvPr/>
        </p:nvSpPr>
        <p:spPr>
          <a:xfrm>
            <a:off x="3314170" y="543681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2" name="Овал 371"/>
          <p:cNvSpPr/>
          <p:nvPr/>
        </p:nvSpPr>
        <p:spPr>
          <a:xfrm>
            <a:off x="3314170" y="562513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3" name="Овал 372"/>
          <p:cNvSpPr/>
          <p:nvPr/>
        </p:nvSpPr>
        <p:spPr>
          <a:xfrm>
            <a:off x="3314170" y="583191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4" name="Овал 373"/>
          <p:cNvSpPr/>
          <p:nvPr/>
        </p:nvSpPr>
        <p:spPr>
          <a:xfrm>
            <a:off x="3314170" y="60128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5" name="Овал 374"/>
          <p:cNvSpPr/>
          <p:nvPr/>
        </p:nvSpPr>
        <p:spPr>
          <a:xfrm>
            <a:off x="3314170" y="621921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6" name="Овал 375"/>
          <p:cNvSpPr/>
          <p:nvPr/>
        </p:nvSpPr>
        <p:spPr>
          <a:xfrm>
            <a:off x="3314170" y="64449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7" name="Овал 376"/>
          <p:cNvSpPr/>
          <p:nvPr/>
        </p:nvSpPr>
        <p:spPr>
          <a:xfrm>
            <a:off x="3314170" y="670467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" name="Овал 377"/>
          <p:cNvSpPr/>
          <p:nvPr/>
        </p:nvSpPr>
        <p:spPr>
          <a:xfrm>
            <a:off x="3314170" y="693005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9" name="Овал 378"/>
          <p:cNvSpPr/>
          <p:nvPr/>
        </p:nvSpPr>
        <p:spPr>
          <a:xfrm>
            <a:off x="3314170" y="716500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0" name="Прямая соединительная линия 379"/>
          <p:cNvCxnSpPr/>
          <p:nvPr/>
        </p:nvCxnSpPr>
        <p:spPr>
          <a:xfrm>
            <a:off x="3607906" y="1548383"/>
            <a:ext cx="0" cy="5724000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Овал 380"/>
          <p:cNvSpPr/>
          <p:nvPr/>
        </p:nvSpPr>
        <p:spPr>
          <a:xfrm>
            <a:off x="3535670" y="1656768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2" name="Овал 381"/>
          <p:cNvSpPr/>
          <p:nvPr/>
        </p:nvSpPr>
        <p:spPr>
          <a:xfrm>
            <a:off x="3535670" y="1845084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3" name="Овал 382"/>
          <p:cNvSpPr/>
          <p:nvPr/>
        </p:nvSpPr>
        <p:spPr>
          <a:xfrm>
            <a:off x="3535670" y="204263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4" name="Овал 383"/>
          <p:cNvSpPr/>
          <p:nvPr/>
        </p:nvSpPr>
        <p:spPr>
          <a:xfrm>
            <a:off x="3535670" y="2230952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5" name="Овал 384"/>
          <p:cNvSpPr/>
          <p:nvPr/>
        </p:nvSpPr>
        <p:spPr>
          <a:xfrm>
            <a:off x="3535670" y="243830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6" name="Овал 385"/>
          <p:cNvSpPr/>
          <p:nvPr/>
        </p:nvSpPr>
        <p:spPr>
          <a:xfrm>
            <a:off x="3535670" y="26358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7" name="Овал 386"/>
          <p:cNvSpPr/>
          <p:nvPr/>
        </p:nvSpPr>
        <p:spPr>
          <a:xfrm>
            <a:off x="3535670" y="2824175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8" name="Овал 387"/>
          <p:cNvSpPr/>
          <p:nvPr/>
        </p:nvSpPr>
        <p:spPr>
          <a:xfrm>
            <a:off x="3535670" y="30217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" name="Овал 388"/>
          <p:cNvSpPr/>
          <p:nvPr/>
        </p:nvSpPr>
        <p:spPr>
          <a:xfrm>
            <a:off x="3535670" y="3214386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0" name="Овал 389"/>
          <p:cNvSpPr/>
          <p:nvPr/>
        </p:nvSpPr>
        <p:spPr>
          <a:xfrm>
            <a:off x="3535670" y="339978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1" name="Овал 390"/>
          <p:cNvSpPr/>
          <p:nvPr/>
        </p:nvSpPr>
        <p:spPr>
          <a:xfrm>
            <a:off x="3535670" y="360657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2" name="Овал 391"/>
          <p:cNvSpPr/>
          <p:nvPr/>
        </p:nvSpPr>
        <p:spPr>
          <a:xfrm>
            <a:off x="3535670" y="38045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3" name="Овал 392"/>
          <p:cNvSpPr/>
          <p:nvPr/>
        </p:nvSpPr>
        <p:spPr>
          <a:xfrm>
            <a:off x="3535670" y="401136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Овал 393"/>
          <p:cNvSpPr/>
          <p:nvPr/>
        </p:nvSpPr>
        <p:spPr>
          <a:xfrm>
            <a:off x="3535670" y="42015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Овал 394"/>
          <p:cNvSpPr/>
          <p:nvPr/>
        </p:nvSpPr>
        <p:spPr>
          <a:xfrm>
            <a:off x="3535670" y="4460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6" name="Овал 395"/>
          <p:cNvSpPr/>
          <p:nvPr/>
        </p:nvSpPr>
        <p:spPr>
          <a:xfrm>
            <a:off x="3535670" y="464832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7" name="Овал 396"/>
          <p:cNvSpPr/>
          <p:nvPr/>
        </p:nvSpPr>
        <p:spPr>
          <a:xfrm>
            <a:off x="3535670" y="48441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8" name="Овал 397"/>
          <p:cNvSpPr/>
          <p:nvPr/>
        </p:nvSpPr>
        <p:spPr>
          <a:xfrm>
            <a:off x="3535670" y="50417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" name="Овал 398"/>
          <p:cNvSpPr/>
          <p:nvPr/>
        </p:nvSpPr>
        <p:spPr>
          <a:xfrm>
            <a:off x="3535670" y="52392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0" name="Овал 399"/>
          <p:cNvSpPr/>
          <p:nvPr/>
        </p:nvSpPr>
        <p:spPr>
          <a:xfrm>
            <a:off x="3535670" y="543681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1" name="Овал 400"/>
          <p:cNvSpPr/>
          <p:nvPr/>
        </p:nvSpPr>
        <p:spPr>
          <a:xfrm>
            <a:off x="3535670" y="562513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2" name="Овал 401"/>
          <p:cNvSpPr/>
          <p:nvPr/>
        </p:nvSpPr>
        <p:spPr>
          <a:xfrm>
            <a:off x="3535670" y="583191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3" name="Овал 402"/>
          <p:cNvSpPr/>
          <p:nvPr/>
        </p:nvSpPr>
        <p:spPr>
          <a:xfrm>
            <a:off x="3535670" y="60128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4" name="Овал 403"/>
          <p:cNvSpPr/>
          <p:nvPr/>
        </p:nvSpPr>
        <p:spPr>
          <a:xfrm>
            <a:off x="3535670" y="62192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5" name="Овал 404"/>
          <p:cNvSpPr/>
          <p:nvPr/>
        </p:nvSpPr>
        <p:spPr>
          <a:xfrm>
            <a:off x="3535670" y="644492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6" name="Овал 405"/>
          <p:cNvSpPr/>
          <p:nvPr/>
        </p:nvSpPr>
        <p:spPr>
          <a:xfrm>
            <a:off x="3535670" y="670467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7" name="Овал 406"/>
          <p:cNvSpPr/>
          <p:nvPr/>
        </p:nvSpPr>
        <p:spPr>
          <a:xfrm>
            <a:off x="3535670" y="693005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8" name="Овал 407"/>
          <p:cNvSpPr/>
          <p:nvPr/>
        </p:nvSpPr>
        <p:spPr>
          <a:xfrm>
            <a:off x="3535670" y="7165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9" name="Прямая соединительная линия 408"/>
          <p:cNvCxnSpPr/>
          <p:nvPr/>
        </p:nvCxnSpPr>
        <p:spPr>
          <a:xfrm>
            <a:off x="3825214" y="1548383"/>
            <a:ext cx="0" cy="5724000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Овал 409"/>
          <p:cNvSpPr/>
          <p:nvPr/>
        </p:nvSpPr>
        <p:spPr>
          <a:xfrm>
            <a:off x="3752978" y="1656768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Овал 410"/>
          <p:cNvSpPr/>
          <p:nvPr/>
        </p:nvSpPr>
        <p:spPr>
          <a:xfrm>
            <a:off x="3752978" y="1845084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2" name="Овал 411"/>
          <p:cNvSpPr/>
          <p:nvPr/>
        </p:nvSpPr>
        <p:spPr>
          <a:xfrm>
            <a:off x="3752978" y="2042636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3" name="Овал 412"/>
          <p:cNvSpPr/>
          <p:nvPr/>
        </p:nvSpPr>
        <p:spPr>
          <a:xfrm>
            <a:off x="3752978" y="2230952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4" name="Овал 413"/>
          <p:cNvSpPr/>
          <p:nvPr/>
        </p:nvSpPr>
        <p:spPr>
          <a:xfrm>
            <a:off x="3752978" y="2440690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5" name="Овал 414"/>
          <p:cNvSpPr/>
          <p:nvPr/>
        </p:nvSpPr>
        <p:spPr>
          <a:xfrm>
            <a:off x="3752978" y="26358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6" name="Овал 415"/>
          <p:cNvSpPr/>
          <p:nvPr/>
        </p:nvSpPr>
        <p:spPr>
          <a:xfrm>
            <a:off x="3752978" y="2824175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7" name="Овал 416"/>
          <p:cNvSpPr/>
          <p:nvPr/>
        </p:nvSpPr>
        <p:spPr>
          <a:xfrm>
            <a:off x="3752978" y="30217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8" name="Овал 417"/>
          <p:cNvSpPr/>
          <p:nvPr/>
        </p:nvSpPr>
        <p:spPr>
          <a:xfrm>
            <a:off x="3752978" y="321438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" name="Овал 418"/>
          <p:cNvSpPr/>
          <p:nvPr/>
        </p:nvSpPr>
        <p:spPr>
          <a:xfrm>
            <a:off x="3752978" y="339978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0" name="Овал 419"/>
          <p:cNvSpPr/>
          <p:nvPr/>
        </p:nvSpPr>
        <p:spPr>
          <a:xfrm>
            <a:off x="3752978" y="360657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1" name="Овал 420"/>
          <p:cNvSpPr/>
          <p:nvPr/>
        </p:nvSpPr>
        <p:spPr>
          <a:xfrm>
            <a:off x="3752978" y="38045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2" name="Овал 421"/>
          <p:cNvSpPr/>
          <p:nvPr/>
        </p:nvSpPr>
        <p:spPr>
          <a:xfrm>
            <a:off x="3752978" y="401136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3" name="Овал 422"/>
          <p:cNvSpPr/>
          <p:nvPr/>
        </p:nvSpPr>
        <p:spPr>
          <a:xfrm>
            <a:off x="3752978" y="42015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4" name="Овал 423"/>
          <p:cNvSpPr/>
          <p:nvPr/>
        </p:nvSpPr>
        <p:spPr>
          <a:xfrm>
            <a:off x="3752978" y="4460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5" name="Овал 424"/>
          <p:cNvSpPr/>
          <p:nvPr/>
        </p:nvSpPr>
        <p:spPr>
          <a:xfrm>
            <a:off x="3752978" y="464832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6" name="Овал 425"/>
          <p:cNvSpPr/>
          <p:nvPr/>
        </p:nvSpPr>
        <p:spPr>
          <a:xfrm>
            <a:off x="3752978" y="48441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Овал 426"/>
          <p:cNvSpPr/>
          <p:nvPr/>
        </p:nvSpPr>
        <p:spPr>
          <a:xfrm>
            <a:off x="3752978" y="50417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8" name="Овал 427"/>
          <p:cNvSpPr/>
          <p:nvPr/>
        </p:nvSpPr>
        <p:spPr>
          <a:xfrm>
            <a:off x="3752978" y="52392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9" name="Овал 428"/>
          <p:cNvSpPr/>
          <p:nvPr/>
        </p:nvSpPr>
        <p:spPr>
          <a:xfrm>
            <a:off x="3752978" y="543681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" name="Овал 429"/>
          <p:cNvSpPr/>
          <p:nvPr/>
        </p:nvSpPr>
        <p:spPr>
          <a:xfrm>
            <a:off x="3752978" y="562513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1" name="Овал 430"/>
          <p:cNvSpPr/>
          <p:nvPr/>
        </p:nvSpPr>
        <p:spPr>
          <a:xfrm>
            <a:off x="3752978" y="583191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2" name="Овал 431"/>
          <p:cNvSpPr/>
          <p:nvPr/>
        </p:nvSpPr>
        <p:spPr>
          <a:xfrm>
            <a:off x="3752978" y="60128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3" name="Овал 432"/>
          <p:cNvSpPr/>
          <p:nvPr/>
        </p:nvSpPr>
        <p:spPr>
          <a:xfrm>
            <a:off x="3752978" y="62192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4" name="Овал 433"/>
          <p:cNvSpPr/>
          <p:nvPr/>
        </p:nvSpPr>
        <p:spPr>
          <a:xfrm>
            <a:off x="3752978" y="644492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5" name="Овал 434"/>
          <p:cNvSpPr/>
          <p:nvPr/>
        </p:nvSpPr>
        <p:spPr>
          <a:xfrm>
            <a:off x="3752978" y="670467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6" name="Овал 435"/>
          <p:cNvSpPr/>
          <p:nvPr/>
        </p:nvSpPr>
        <p:spPr>
          <a:xfrm>
            <a:off x="3752978" y="693005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7" name="Овал 436"/>
          <p:cNvSpPr/>
          <p:nvPr/>
        </p:nvSpPr>
        <p:spPr>
          <a:xfrm>
            <a:off x="3752978" y="7165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8" name="Прямая соединительная линия 437"/>
          <p:cNvCxnSpPr/>
          <p:nvPr/>
        </p:nvCxnSpPr>
        <p:spPr>
          <a:xfrm>
            <a:off x="4037478" y="1548383"/>
            <a:ext cx="0" cy="5724000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Овал 438"/>
          <p:cNvSpPr/>
          <p:nvPr/>
        </p:nvSpPr>
        <p:spPr>
          <a:xfrm>
            <a:off x="3974478" y="1656768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" name="Овал 439"/>
          <p:cNvSpPr/>
          <p:nvPr/>
        </p:nvSpPr>
        <p:spPr>
          <a:xfrm>
            <a:off x="3974478" y="1845084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1" name="Овал 440"/>
          <p:cNvSpPr/>
          <p:nvPr/>
        </p:nvSpPr>
        <p:spPr>
          <a:xfrm>
            <a:off x="3974478" y="2042636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2" name="Овал 441"/>
          <p:cNvSpPr/>
          <p:nvPr/>
        </p:nvSpPr>
        <p:spPr>
          <a:xfrm>
            <a:off x="3974478" y="2230952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3" name="Овал 442"/>
          <p:cNvSpPr/>
          <p:nvPr/>
        </p:nvSpPr>
        <p:spPr>
          <a:xfrm>
            <a:off x="3974478" y="2440690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4" name="Овал 443"/>
          <p:cNvSpPr/>
          <p:nvPr/>
        </p:nvSpPr>
        <p:spPr>
          <a:xfrm>
            <a:off x="3974478" y="26358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5" name="Овал 444"/>
          <p:cNvSpPr/>
          <p:nvPr/>
        </p:nvSpPr>
        <p:spPr>
          <a:xfrm>
            <a:off x="3974478" y="2824175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6" name="Овал 445"/>
          <p:cNvSpPr/>
          <p:nvPr/>
        </p:nvSpPr>
        <p:spPr>
          <a:xfrm>
            <a:off x="3974478" y="30217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7" name="Овал 446"/>
          <p:cNvSpPr/>
          <p:nvPr/>
        </p:nvSpPr>
        <p:spPr>
          <a:xfrm>
            <a:off x="3974478" y="321438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8" name="Овал 447"/>
          <p:cNvSpPr/>
          <p:nvPr/>
        </p:nvSpPr>
        <p:spPr>
          <a:xfrm>
            <a:off x="3974478" y="339978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9" name="Овал 448"/>
          <p:cNvSpPr/>
          <p:nvPr/>
        </p:nvSpPr>
        <p:spPr>
          <a:xfrm>
            <a:off x="3974478" y="360657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" name="Овал 449"/>
          <p:cNvSpPr/>
          <p:nvPr/>
        </p:nvSpPr>
        <p:spPr>
          <a:xfrm>
            <a:off x="3974478" y="38045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1" name="Овал 450"/>
          <p:cNvSpPr/>
          <p:nvPr/>
        </p:nvSpPr>
        <p:spPr>
          <a:xfrm>
            <a:off x="3974478" y="401136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2" name="Овал 451"/>
          <p:cNvSpPr/>
          <p:nvPr/>
        </p:nvSpPr>
        <p:spPr>
          <a:xfrm>
            <a:off x="3974478" y="42015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3" name="Овал 452"/>
          <p:cNvSpPr/>
          <p:nvPr/>
        </p:nvSpPr>
        <p:spPr>
          <a:xfrm>
            <a:off x="3974478" y="4460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4" name="Овал 453"/>
          <p:cNvSpPr/>
          <p:nvPr/>
        </p:nvSpPr>
        <p:spPr>
          <a:xfrm>
            <a:off x="3974478" y="464832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5" name="Овал 454"/>
          <p:cNvSpPr/>
          <p:nvPr/>
        </p:nvSpPr>
        <p:spPr>
          <a:xfrm>
            <a:off x="3974478" y="48441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6" name="Овал 455"/>
          <p:cNvSpPr/>
          <p:nvPr/>
        </p:nvSpPr>
        <p:spPr>
          <a:xfrm>
            <a:off x="3974478" y="50417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7" name="Овал 456"/>
          <p:cNvSpPr/>
          <p:nvPr/>
        </p:nvSpPr>
        <p:spPr>
          <a:xfrm>
            <a:off x="3974478" y="52392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8" name="Овал 457"/>
          <p:cNvSpPr/>
          <p:nvPr/>
        </p:nvSpPr>
        <p:spPr>
          <a:xfrm>
            <a:off x="3974478" y="543681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9" name="Овал 458"/>
          <p:cNvSpPr/>
          <p:nvPr/>
        </p:nvSpPr>
        <p:spPr>
          <a:xfrm>
            <a:off x="3974478" y="562513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" name="Овал 459"/>
          <p:cNvSpPr/>
          <p:nvPr/>
        </p:nvSpPr>
        <p:spPr>
          <a:xfrm>
            <a:off x="3974478" y="583191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1" name="Овал 460"/>
          <p:cNvSpPr/>
          <p:nvPr/>
        </p:nvSpPr>
        <p:spPr>
          <a:xfrm>
            <a:off x="3974478" y="60128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2" name="Овал 461"/>
          <p:cNvSpPr/>
          <p:nvPr/>
        </p:nvSpPr>
        <p:spPr>
          <a:xfrm>
            <a:off x="3974478" y="62192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3" name="Овал 462"/>
          <p:cNvSpPr/>
          <p:nvPr/>
        </p:nvSpPr>
        <p:spPr>
          <a:xfrm>
            <a:off x="3974478" y="644492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4" name="Овал 463"/>
          <p:cNvSpPr/>
          <p:nvPr/>
        </p:nvSpPr>
        <p:spPr>
          <a:xfrm>
            <a:off x="3974478" y="670467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5" name="Овал 464"/>
          <p:cNvSpPr/>
          <p:nvPr/>
        </p:nvSpPr>
        <p:spPr>
          <a:xfrm>
            <a:off x="3974478" y="693005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6" name="Овал 465"/>
          <p:cNvSpPr/>
          <p:nvPr/>
        </p:nvSpPr>
        <p:spPr>
          <a:xfrm>
            <a:off x="3974478" y="7165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7" name="Прямая соединительная линия 466"/>
          <p:cNvCxnSpPr/>
          <p:nvPr/>
        </p:nvCxnSpPr>
        <p:spPr>
          <a:xfrm>
            <a:off x="4268378" y="1548383"/>
            <a:ext cx="0" cy="5724000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Овал 467"/>
          <p:cNvSpPr/>
          <p:nvPr/>
        </p:nvSpPr>
        <p:spPr>
          <a:xfrm>
            <a:off x="4196142" y="1656768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9" name="Овал 468"/>
          <p:cNvSpPr/>
          <p:nvPr/>
        </p:nvSpPr>
        <p:spPr>
          <a:xfrm>
            <a:off x="4196142" y="1845084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0" name="Овал 469"/>
          <p:cNvSpPr/>
          <p:nvPr/>
        </p:nvSpPr>
        <p:spPr>
          <a:xfrm>
            <a:off x="4196142" y="204263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" name="Овал 470"/>
          <p:cNvSpPr/>
          <p:nvPr/>
        </p:nvSpPr>
        <p:spPr>
          <a:xfrm>
            <a:off x="4196142" y="2230952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2" name="Овал 471"/>
          <p:cNvSpPr/>
          <p:nvPr/>
        </p:nvSpPr>
        <p:spPr>
          <a:xfrm>
            <a:off x="4196142" y="244491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3" name="Овал 472"/>
          <p:cNvSpPr/>
          <p:nvPr/>
        </p:nvSpPr>
        <p:spPr>
          <a:xfrm>
            <a:off x="4196142" y="26358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4" name="Овал 473"/>
          <p:cNvSpPr/>
          <p:nvPr/>
        </p:nvSpPr>
        <p:spPr>
          <a:xfrm>
            <a:off x="4196142" y="2824175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5" name="Овал 474"/>
          <p:cNvSpPr/>
          <p:nvPr/>
        </p:nvSpPr>
        <p:spPr>
          <a:xfrm>
            <a:off x="4196142" y="30217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6" name="Овал 475"/>
          <p:cNvSpPr/>
          <p:nvPr/>
        </p:nvSpPr>
        <p:spPr>
          <a:xfrm>
            <a:off x="4196142" y="321438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7" name="Овал 476"/>
          <p:cNvSpPr/>
          <p:nvPr/>
        </p:nvSpPr>
        <p:spPr>
          <a:xfrm>
            <a:off x="4196142" y="339978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8" name="Овал 477"/>
          <p:cNvSpPr/>
          <p:nvPr/>
        </p:nvSpPr>
        <p:spPr>
          <a:xfrm>
            <a:off x="4196142" y="360657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9" name="Овал 478"/>
          <p:cNvSpPr/>
          <p:nvPr/>
        </p:nvSpPr>
        <p:spPr>
          <a:xfrm>
            <a:off x="4196142" y="38045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0" name="Овал 479"/>
          <p:cNvSpPr/>
          <p:nvPr/>
        </p:nvSpPr>
        <p:spPr>
          <a:xfrm>
            <a:off x="4196142" y="401136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" name="Овал 480"/>
          <p:cNvSpPr/>
          <p:nvPr/>
        </p:nvSpPr>
        <p:spPr>
          <a:xfrm>
            <a:off x="4196142" y="42015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2" name="Овал 481"/>
          <p:cNvSpPr/>
          <p:nvPr/>
        </p:nvSpPr>
        <p:spPr>
          <a:xfrm>
            <a:off x="4196142" y="4460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3" name="Овал 482"/>
          <p:cNvSpPr/>
          <p:nvPr/>
        </p:nvSpPr>
        <p:spPr>
          <a:xfrm>
            <a:off x="4196142" y="464832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4" name="Овал 483"/>
          <p:cNvSpPr/>
          <p:nvPr/>
        </p:nvSpPr>
        <p:spPr>
          <a:xfrm>
            <a:off x="4196142" y="48441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5" name="Овал 484"/>
          <p:cNvSpPr/>
          <p:nvPr/>
        </p:nvSpPr>
        <p:spPr>
          <a:xfrm>
            <a:off x="4196142" y="50417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6" name="Овал 485"/>
          <p:cNvSpPr/>
          <p:nvPr/>
        </p:nvSpPr>
        <p:spPr>
          <a:xfrm>
            <a:off x="4196142" y="52392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7" name="Овал 486"/>
          <p:cNvSpPr/>
          <p:nvPr/>
        </p:nvSpPr>
        <p:spPr>
          <a:xfrm>
            <a:off x="4196142" y="543681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8" name="Овал 487"/>
          <p:cNvSpPr/>
          <p:nvPr/>
        </p:nvSpPr>
        <p:spPr>
          <a:xfrm>
            <a:off x="4196142" y="562513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9" name="Овал 488"/>
          <p:cNvSpPr/>
          <p:nvPr/>
        </p:nvSpPr>
        <p:spPr>
          <a:xfrm>
            <a:off x="4196142" y="583191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0" name="Овал 489"/>
          <p:cNvSpPr/>
          <p:nvPr/>
        </p:nvSpPr>
        <p:spPr>
          <a:xfrm>
            <a:off x="4196142" y="60128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" name="Овал 490"/>
          <p:cNvSpPr/>
          <p:nvPr/>
        </p:nvSpPr>
        <p:spPr>
          <a:xfrm>
            <a:off x="4196142" y="621921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2" name="Овал 491"/>
          <p:cNvSpPr/>
          <p:nvPr/>
        </p:nvSpPr>
        <p:spPr>
          <a:xfrm>
            <a:off x="4196142" y="644492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3" name="Овал 492"/>
          <p:cNvSpPr/>
          <p:nvPr/>
        </p:nvSpPr>
        <p:spPr>
          <a:xfrm>
            <a:off x="4196142" y="670467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4" name="Овал 493"/>
          <p:cNvSpPr/>
          <p:nvPr/>
        </p:nvSpPr>
        <p:spPr>
          <a:xfrm>
            <a:off x="4196142" y="693005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5" name="Овал 494"/>
          <p:cNvSpPr/>
          <p:nvPr/>
        </p:nvSpPr>
        <p:spPr>
          <a:xfrm>
            <a:off x="4196142" y="7165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6" name="Прямая соединительная линия 495"/>
          <p:cNvCxnSpPr/>
          <p:nvPr/>
        </p:nvCxnSpPr>
        <p:spPr>
          <a:xfrm>
            <a:off x="4489878" y="1548383"/>
            <a:ext cx="0" cy="5724000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7" name="Овал 496"/>
          <p:cNvSpPr/>
          <p:nvPr/>
        </p:nvSpPr>
        <p:spPr>
          <a:xfrm>
            <a:off x="4417642" y="1656768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8" name="Овал 497"/>
          <p:cNvSpPr/>
          <p:nvPr/>
        </p:nvSpPr>
        <p:spPr>
          <a:xfrm>
            <a:off x="4417642" y="1845084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9" name="Овал 498"/>
          <p:cNvSpPr/>
          <p:nvPr/>
        </p:nvSpPr>
        <p:spPr>
          <a:xfrm>
            <a:off x="4417642" y="2042636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0" name="Овал 499"/>
          <p:cNvSpPr/>
          <p:nvPr/>
        </p:nvSpPr>
        <p:spPr>
          <a:xfrm>
            <a:off x="4417642" y="2230952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" name="Овал 500"/>
          <p:cNvSpPr/>
          <p:nvPr/>
        </p:nvSpPr>
        <p:spPr>
          <a:xfrm>
            <a:off x="4417642" y="244491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2" name="Овал 501"/>
          <p:cNvSpPr/>
          <p:nvPr/>
        </p:nvSpPr>
        <p:spPr>
          <a:xfrm>
            <a:off x="4417642" y="26358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3" name="Овал 502"/>
          <p:cNvSpPr/>
          <p:nvPr/>
        </p:nvSpPr>
        <p:spPr>
          <a:xfrm>
            <a:off x="4417642" y="2824175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4" name="Овал 503"/>
          <p:cNvSpPr/>
          <p:nvPr/>
        </p:nvSpPr>
        <p:spPr>
          <a:xfrm>
            <a:off x="4417642" y="30217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5" name="Овал 504"/>
          <p:cNvSpPr/>
          <p:nvPr/>
        </p:nvSpPr>
        <p:spPr>
          <a:xfrm>
            <a:off x="4417642" y="321438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6" name="Овал 505"/>
          <p:cNvSpPr/>
          <p:nvPr/>
        </p:nvSpPr>
        <p:spPr>
          <a:xfrm>
            <a:off x="4417642" y="339978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7" name="Овал 506"/>
          <p:cNvSpPr/>
          <p:nvPr/>
        </p:nvSpPr>
        <p:spPr>
          <a:xfrm>
            <a:off x="4417642" y="360657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8" name="Овал 507"/>
          <p:cNvSpPr/>
          <p:nvPr/>
        </p:nvSpPr>
        <p:spPr>
          <a:xfrm>
            <a:off x="4417642" y="38045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9" name="Овал 508"/>
          <p:cNvSpPr/>
          <p:nvPr/>
        </p:nvSpPr>
        <p:spPr>
          <a:xfrm>
            <a:off x="4417642" y="401136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0" name="Овал 509"/>
          <p:cNvSpPr/>
          <p:nvPr/>
        </p:nvSpPr>
        <p:spPr>
          <a:xfrm>
            <a:off x="4417642" y="42015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1" name="Овал 510"/>
          <p:cNvSpPr/>
          <p:nvPr/>
        </p:nvSpPr>
        <p:spPr>
          <a:xfrm>
            <a:off x="4417642" y="4460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" name="Овал 511"/>
          <p:cNvSpPr/>
          <p:nvPr/>
        </p:nvSpPr>
        <p:spPr>
          <a:xfrm>
            <a:off x="4417642" y="464832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3" name="Овал 512"/>
          <p:cNvSpPr/>
          <p:nvPr/>
        </p:nvSpPr>
        <p:spPr>
          <a:xfrm>
            <a:off x="4417642" y="48441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Овал 513"/>
          <p:cNvSpPr/>
          <p:nvPr/>
        </p:nvSpPr>
        <p:spPr>
          <a:xfrm>
            <a:off x="4417642" y="50417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5" name="Овал 514"/>
          <p:cNvSpPr/>
          <p:nvPr/>
        </p:nvSpPr>
        <p:spPr>
          <a:xfrm>
            <a:off x="4417642" y="52392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6" name="Овал 515"/>
          <p:cNvSpPr/>
          <p:nvPr/>
        </p:nvSpPr>
        <p:spPr>
          <a:xfrm>
            <a:off x="4417642" y="543681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7" name="Овал 516"/>
          <p:cNvSpPr/>
          <p:nvPr/>
        </p:nvSpPr>
        <p:spPr>
          <a:xfrm>
            <a:off x="4417642" y="562513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8" name="Овал 517"/>
          <p:cNvSpPr/>
          <p:nvPr/>
        </p:nvSpPr>
        <p:spPr>
          <a:xfrm>
            <a:off x="4417642" y="583191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9" name="Овал 518"/>
          <p:cNvSpPr/>
          <p:nvPr/>
        </p:nvSpPr>
        <p:spPr>
          <a:xfrm>
            <a:off x="4417642" y="60128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0" name="Овал 519"/>
          <p:cNvSpPr/>
          <p:nvPr/>
        </p:nvSpPr>
        <p:spPr>
          <a:xfrm>
            <a:off x="4417642" y="62192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1" name="Овал 520"/>
          <p:cNvSpPr/>
          <p:nvPr/>
        </p:nvSpPr>
        <p:spPr>
          <a:xfrm>
            <a:off x="4417642" y="644492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" name="Овал 521"/>
          <p:cNvSpPr/>
          <p:nvPr/>
        </p:nvSpPr>
        <p:spPr>
          <a:xfrm>
            <a:off x="4417642" y="670467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3" name="Овал 522"/>
          <p:cNvSpPr/>
          <p:nvPr/>
        </p:nvSpPr>
        <p:spPr>
          <a:xfrm>
            <a:off x="4417642" y="693005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4" name="Овал 523"/>
          <p:cNvSpPr/>
          <p:nvPr/>
        </p:nvSpPr>
        <p:spPr>
          <a:xfrm>
            <a:off x="4417642" y="7165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5" name="Прямая соединительная линия 524"/>
          <p:cNvCxnSpPr/>
          <p:nvPr/>
        </p:nvCxnSpPr>
        <p:spPr>
          <a:xfrm>
            <a:off x="4726254" y="1548383"/>
            <a:ext cx="0" cy="5724000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Овал 525"/>
          <p:cNvSpPr/>
          <p:nvPr/>
        </p:nvSpPr>
        <p:spPr>
          <a:xfrm>
            <a:off x="4654018" y="1656768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Овал 526"/>
          <p:cNvSpPr/>
          <p:nvPr/>
        </p:nvSpPr>
        <p:spPr>
          <a:xfrm>
            <a:off x="4654018" y="1845084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8" name="Овал 527"/>
          <p:cNvSpPr/>
          <p:nvPr/>
        </p:nvSpPr>
        <p:spPr>
          <a:xfrm>
            <a:off x="4654018" y="2042636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9" name="Овал 528"/>
          <p:cNvSpPr/>
          <p:nvPr/>
        </p:nvSpPr>
        <p:spPr>
          <a:xfrm>
            <a:off x="4654018" y="2230952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0" name="Овал 529"/>
          <p:cNvSpPr/>
          <p:nvPr/>
        </p:nvSpPr>
        <p:spPr>
          <a:xfrm>
            <a:off x="4654018" y="244754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1" name="Овал 530"/>
          <p:cNvSpPr/>
          <p:nvPr/>
        </p:nvSpPr>
        <p:spPr>
          <a:xfrm>
            <a:off x="4654018" y="26358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" name="Овал 531"/>
          <p:cNvSpPr/>
          <p:nvPr/>
        </p:nvSpPr>
        <p:spPr>
          <a:xfrm>
            <a:off x="4654018" y="2824175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3" name="Овал 532"/>
          <p:cNvSpPr/>
          <p:nvPr/>
        </p:nvSpPr>
        <p:spPr>
          <a:xfrm>
            <a:off x="4654018" y="3021727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4" name="Овал 533"/>
          <p:cNvSpPr/>
          <p:nvPr/>
        </p:nvSpPr>
        <p:spPr>
          <a:xfrm>
            <a:off x="4654018" y="321438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5" name="Овал 534"/>
          <p:cNvSpPr/>
          <p:nvPr/>
        </p:nvSpPr>
        <p:spPr>
          <a:xfrm>
            <a:off x="4654018" y="339978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6" name="Овал 535"/>
          <p:cNvSpPr/>
          <p:nvPr/>
        </p:nvSpPr>
        <p:spPr>
          <a:xfrm>
            <a:off x="4654018" y="360657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7" name="Овал 536"/>
          <p:cNvSpPr/>
          <p:nvPr/>
        </p:nvSpPr>
        <p:spPr>
          <a:xfrm>
            <a:off x="4654018" y="38045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8" name="Овал 537"/>
          <p:cNvSpPr/>
          <p:nvPr/>
        </p:nvSpPr>
        <p:spPr>
          <a:xfrm>
            <a:off x="4654018" y="401136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9" name="Овал 538"/>
          <p:cNvSpPr/>
          <p:nvPr/>
        </p:nvSpPr>
        <p:spPr>
          <a:xfrm>
            <a:off x="4654018" y="42015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0" name="Овал 539"/>
          <p:cNvSpPr/>
          <p:nvPr/>
        </p:nvSpPr>
        <p:spPr>
          <a:xfrm>
            <a:off x="4654018" y="4460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1" name="Овал 540"/>
          <p:cNvSpPr/>
          <p:nvPr/>
        </p:nvSpPr>
        <p:spPr>
          <a:xfrm>
            <a:off x="4654018" y="464832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2" name="Овал 541"/>
          <p:cNvSpPr/>
          <p:nvPr/>
        </p:nvSpPr>
        <p:spPr>
          <a:xfrm>
            <a:off x="4654018" y="48441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3" name="Овал 542"/>
          <p:cNvSpPr/>
          <p:nvPr/>
        </p:nvSpPr>
        <p:spPr>
          <a:xfrm>
            <a:off x="4654018" y="50417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4" name="Овал 543"/>
          <p:cNvSpPr/>
          <p:nvPr/>
        </p:nvSpPr>
        <p:spPr>
          <a:xfrm>
            <a:off x="4654018" y="52392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5" name="Овал 544"/>
          <p:cNvSpPr/>
          <p:nvPr/>
        </p:nvSpPr>
        <p:spPr>
          <a:xfrm>
            <a:off x="4654018" y="543681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6" name="Овал 545"/>
          <p:cNvSpPr/>
          <p:nvPr/>
        </p:nvSpPr>
        <p:spPr>
          <a:xfrm>
            <a:off x="4654018" y="562513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7" name="Овал 546"/>
          <p:cNvSpPr/>
          <p:nvPr/>
        </p:nvSpPr>
        <p:spPr>
          <a:xfrm>
            <a:off x="4654018" y="583191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8" name="Овал 547"/>
          <p:cNvSpPr/>
          <p:nvPr/>
        </p:nvSpPr>
        <p:spPr>
          <a:xfrm>
            <a:off x="4654018" y="60128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9" name="Овал 548"/>
          <p:cNvSpPr/>
          <p:nvPr/>
        </p:nvSpPr>
        <p:spPr>
          <a:xfrm>
            <a:off x="4654018" y="62192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0" name="Овал 549"/>
          <p:cNvSpPr/>
          <p:nvPr/>
        </p:nvSpPr>
        <p:spPr>
          <a:xfrm>
            <a:off x="4654018" y="644492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1" name="Овал 550"/>
          <p:cNvSpPr/>
          <p:nvPr/>
        </p:nvSpPr>
        <p:spPr>
          <a:xfrm>
            <a:off x="4654018" y="670467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2" name="Овал 551"/>
          <p:cNvSpPr/>
          <p:nvPr/>
        </p:nvSpPr>
        <p:spPr>
          <a:xfrm>
            <a:off x="4654018" y="693005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3" name="Овал 552"/>
          <p:cNvSpPr/>
          <p:nvPr/>
        </p:nvSpPr>
        <p:spPr>
          <a:xfrm>
            <a:off x="4654018" y="7165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4" name="Прямая соединительная линия 553"/>
          <p:cNvCxnSpPr/>
          <p:nvPr/>
        </p:nvCxnSpPr>
        <p:spPr>
          <a:xfrm>
            <a:off x="4947754" y="1548383"/>
            <a:ext cx="0" cy="5724000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5" name="Овал 554"/>
          <p:cNvSpPr/>
          <p:nvPr/>
        </p:nvSpPr>
        <p:spPr>
          <a:xfrm>
            <a:off x="4875518" y="1656768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6" name="Овал 555"/>
          <p:cNvSpPr/>
          <p:nvPr/>
        </p:nvSpPr>
        <p:spPr>
          <a:xfrm>
            <a:off x="4875518" y="1845084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7" name="Овал 556"/>
          <p:cNvSpPr/>
          <p:nvPr/>
        </p:nvSpPr>
        <p:spPr>
          <a:xfrm>
            <a:off x="4875518" y="2042636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8" name="Овал 557"/>
          <p:cNvSpPr/>
          <p:nvPr/>
        </p:nvSpPr>
        <p:spPr>
          <a:xfrm>
            <a:off x="4875518" y="2230952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9" name="Овал 558"/>
          <p:cNvSpPr/>
          <p:nvPr/>
        </p:nvSpPr>
        <p:spPr>
          <a:xfrm>
            <a:off x="4875518" y="244754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0" name="Овал 559"/>
          <p:cNvSpPr/>
          <p:nvPr/>
        </p:nvSpPr>
        <p:spPr>
          <a:xfrm>
            <a:off x="4875518" y="26358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1" name="Овал 560"/>
          <p:cNvSpPr/>
          <p:nvPr/>
        </p:nvSpPr>
        <p:spPr>
          <a:xfrm>
            <a:off x="4875518" y="282417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2" name="Овал 561"/>
          <p:cNvSpPr/>
          <p:nvPr/>
        </p:nvSpPr>
        <p:spPr>
          <a:xfrm>
            <a:off x="4875518" y="302172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3" name="Овал 562"/>
          <p:cNvSpPr/>
          <p:nvPr/>
        </p:nvSpPr>
        <p:spPr>
          <a:xfrm>
            <a:off x="4875518" y="3214386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Овал 563"/>
          <p:cNvSpPr/>
          <p:nvPr/>
        </p:nvSpPr>
        <p:spPr>
          <a:xfrm>
            <a:off x="4875518" y="339978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5" name="Овал 564"/>
          <p:cNvSpPr/>
          <p:nvPr/>
        </p:nvSpPr>
        <p:spPr>
          <a:xfrm>
            <a:off x="4875518" y="360657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6" name="Овал 565"/>
          <p:cNvSpPr/>
          <p:nvPr/>
        </p:nvSpPr>
        <p:spPr>
          <a:xfrm>
            <a:off x="4875518" y="38045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7" name="Овал 566"/>
          <p:cNvSpPr/>
          <p:nvPr/>
        </p:nvSpPr>
        <p:spPr>
          <a:xfrm>
            <a:off x="4875518" y="401136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8" name="Овал 567"/>
          <p:cNvSpPr/>
          <p:nvPr/>
        </p:nvSpPr>
        <p:spPr>
          <a:xfrm>
            <a:off x="4875518" y="42015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9" name="Овал 568"/>
          <p:cNvSpPr/>
          <p:nvPr/>
        </p:nvSpPr>
        <p:spPr>
          <a:xfrm>
            <a:off x="4875518" y="4460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0" name="Овал 569"/>
          <p:cNvSpPr/>
          <p:nvPr/>
        </p:nvSpPr>
        <p:spPr>
          <a:xfrm>
            <a:off x="4875518" y="464832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1" name="Овал 570"/>
          <p:cNvSpPr/>
          <p:nvPr/>
        </p:nvSpPr>
        <p:spPr>
          <a:xfrm>
            <a:off x="4875518" y="484415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2" name="Овал 571"/>
          <p:cNvSpPr/>
          <p:nvPr/>
        </p:nvSpPr>
        <p:spPr>
          <a:xfrm>
            <a:off x="4875518" y="50417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3" name="Овал 572"/>
          <p:cNvSpPr/>
          <p:nvPr/>
        </p:nvSpPr>
        <p:spPr>
          <a:xfrm>
            <a:off x="4875518" y="523926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4" name="Овал 573"/>
          <p:cNvSpPr/>
          <p:nvPr/>
        </p:nvSpPr>
        <p:spPr>
          <a:xfrm>
            <a:off x="4875518" y="543681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5" name="Овал 574"/>
          <p:cNvSpPr/>
          <p:nvPr/>
        </p:nvSpPr>
        <p:spPr>
          <a:xfrm>
            <a:off x="4875518" y="562513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6" name="Овал 575"/>
          <p:cNvSpPr/>
          <p:nvPr/>
        </p:nvSpPr>
        <p:spPr>
          <a:xfrm>
            <a:off x="4875518" y="583191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7" name="Овал 576"/>
          <p:cNvSpPr/>
          <p:nvPr/>
        </p:nvSpPr>
        <p:spPr>
          <a:xfrm>
            <a:off x="4875518" y="6012879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8" name="Овал 577"/>
          <p:cNvSpPr/>
          <p:nvPr/>
        </p:nvSpPr>
        <p:spPr>
          <a:xfrm>
            <a:off x="4875518" y="6219211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9" name="Овал 578"/>
          <p:cNvSpPr/>
          <p:nvPr/>
        </p:nvSpPr>
        <p:spPr>
          <a:xfrm>
            <a:off x="4875518" y="644492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0" name="Овал 579"/>
          <p:cNvSpPr/>
          <p:nvPr/>
        </p:nvSpPr>
        <p:spPr>
          <a:xfrm>
            <a:off x="4875518" y="6704673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1" name="Овал 580"/>
          <p:cNvSpPr/>
          <p:nvPr/>
        </p:nvSpPr>
        <p:spPr>
          <a:xfrm>
            <a:off x="4875518" y="6930055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2" name="Овал 581"/>
          <p:cNvSpPr/>
          <p:nvPr/>
        </p:nvSpPr>
        <p:spPr>
          <a:xfrm>
            <a:off x="4875518" y="7165007"/>
            <a:ext cx="126000" cy="126000"/>
          </a:xfrm>
          <a:prstGeom prst="ellipse">
            <a:avLst/>
          </a:prstGeom>
          <a:solidFill>
            <a:srgbClr val="911C62"/>
          </a:solidFill>
          <a:ln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1" name="Рисунок 6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57" y="715712"/>
            <a:ext cx="327397" cy="321040"/>
          </a:xfrm>
          <a:prstGeom prst="rect">
            <a:avLst/>
          </a:prstGeom>
        </p:spPr>
      </p:pic>
      <p:pic>
        <p:nvPicPr>
          <p:cNvPr id="612" name="Рисунок 6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468263"/>
            <a:ext cx="3744656" cy="1129433"/>
          </a:xfrm>
          <a:prstGeom prst="rect">
            <a:avLst/>
          </a:prstGeom>
        </p:spPr>
      </p:pic>
      <p:sp>
        <p:nvSpPr>
          <p:cNvPr id="613" name="TextBox 612"/>
          <p:cNvSpPr txBox="1"/>
          <p:nvPr/>
        </p:nvSpPr>
        <p:spPr>
          <a:xfrm>
            <a:off x="306140" y="583404"/>
            <a:ext cx="3441188" cy="682222"/>
          </a:xfrm>
          <a:prstGeom prst="rect">
            <a:avLst/>
          </a:prstGeom>
          <a:noFill/>
        </p:spPr>
        <p:txBody>
          <a:bodyPr wrap="square" lIns="116824" tIns="58412" rIns="116824" bIns="58412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УСЛУГИ </a:t>
            </a:r>
            <a:r>
              <a:rPr lang="ru-RU" sz="2400" dirty="0">
                <a:solidFill>
                  <a:schemeClr val="bg1"/>
                </a:solidFill>
              </a:rPr>
              <a:t>СПЕЦИАЛИСТОВ</a:t>
            </a:r>
          </a:p>
          <a:p>
            <a:pPr>
              <a:lnSpc>
                <a:spcPts val="22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МУНИЦИПАЛЬНЫХ РАЙОНОВ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14" name="TextBox 613"/>
          <p:cNvSpPr txBox="1"/>
          <p:nvPr/>
        </p:nvSpPr>
        <p:spPr>
          <a:xfrm>
            <a:off x="4150740" y="614020"/>
            <a:ext cx="6020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1E9CB2"/>
                </a:solidFill>
              </a:rPr>
              <a:t>ЗАПРОСЫ,</a:t>
            </a:r>
          </a:p>
          <a:p>
            <a:r>
              <a:rPr lang="ru-RU" sz="1400" dirty="0" smtClean="0">
                <a:solidFill>
                  <a:srgbClr val="1E9CB2"/>
                </a:solidFill>
              </a:rPr>
              <a:t>С </a:t>
            </a:r>
            <a:r>
              <a:rPr lang="ru-RU" sz="1400" dirty="0">
                <a:solidFill>
                  <a:srgbClr val="1E9CB2"/>
                </a:solidFill>
              </a:rPr>
              <a:t>КОТОРЫМИ </a:t>
            </a:r>
            <a:r>
              <a:rPr lang="ru-RU" sz="1400" dirty="0" smtClean="0">
                <a:solidFill>
                  <a:srgbClr val="1E9CB2"/>
                </a:solidFill>
              </a:rPr>
              <a:t> СПЕЦИАЛИСТЫ СЛУЖБЫ          </a:t>
            </a:r>
            <a:r>
              <a:rPr lang="ru-RU" sz="1200" dirty="0" smtClean="0">
                <a:solidFill>
                  <a:srgbClr val="1E9CB2"/>
                </a:solidFill>
              </a:rPr>
              <a:t>РАБОТАЮТ       </a:t>
            </a:r>
          </a:p>
          <a:p>
            <a:r>
              <a:rPr lang="ru-RU" sz="1200" dirty="0">
                <a:solidFill>
                  <a:srgbClr val="1E9CB2"/>
                </a:solidFill>
              </a:rPr>
              <a:t> </a:t>
            </a:r>
            <a:r>
              <a:rPr lang="ru-RU" sz="1200" dirty="0" smtClean="0">
                <a:solidFill>
                  <a:srgbClr val="1E9CB2"/>
                </a:solidFill>
              </a:rPr>
              <a:t>                                                                                                НЕ РАБОТАЮТ</a:t>
            </a:r>
            <a:endParaRPr lang="ru-RU" sz="1800" dirty="0">
              <a:solidFill>
                <a:srgbClr val="8509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896" y="1343392"/>
            <a:ext cx="4402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1     2    3    4     5    6    7    8    9   10  11  12 13   14  15  16  17  18  19</a:t>
            </a:r>
            <a:endParaRPr lang="ru-RU" sz="1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714484" y="2635859"/>
            <a:ext cx="0" cy="2863728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" name="Овал 614"/>
          <p:cNvSpPr/>
          <p:nvPr/>
        </p:nvSpPr>
        <p:spPr>
          <a:xfrm>
            <a:off x="7434932" y="965952"/>
            <a:ext cx="126000" cy="126000"/>
          </a:xfrm>
          <a:prstGeom prst="ellipse">
            <a:avLst/>
          </a:prstGeom>
          <a:solidFill>
            <a:srgbClr val="911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6" name="Овал 615"/>
          <p:cNvSpPr/>
          <p:nvPr/>
        </p:nvSpPr>
        <p:spPr>
          <a:xfrm>
            <a:off x="7434932" y="115340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7" name="Прямая соединительная линия 616"/>
          <p:cNvCxnSpPr/>
          <p:nvPr/>
        </p:nvCxnSpPr>
        <p:spPr>
          <a:xfrm>
            <a:off x="2710173" y="1548383"/>
            <a:ext cx="0" cy="5724000"/>
          </a:xfrm>
          <a:prstGeom prst="line">
            <a:avLst/>
          </a:prstGeom>
          <a:ln w="19050">
            <a:solidFill>
              <a:srgbClr val="1E9C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" name="Овал 617"/>
          <p:cNvSpPr/>
          <p:nvPr/>
        </p:nvSpPr>
        <p:spPr>
          <a:xfrm>
            <a:off x="2647462" y="1656768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19" name="Овал 618"/>
          <p:cNvSpPr/>
          <p:nvPr/>
        </p:nvSpPr>
        <p:spPr>
          <a:xfrm>
            <a:off x="2647462" y="1845084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0" name="Овал 619"/>
          <p:cNvSpPr/>
          <p:nvPr/>
        </p:nvSpPr>
        <p:spPr>
          <a:xfrm>
            <a:off x="2647462" y="2042636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1" name="Овал 620"/>
          <p:cNvSpPr/>
          <p:nvPr/>
        </p:nvSpPr>
        <p:spPr>
          <a:xfrm>
            <a:off x="2647462" y="2230952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2" name="Овал 621"/>
          <p:cNvSpPr/>
          <p:nvPr/>
        </p:nvSpPr>
        <p:spPr>
          <a:xfrm>
            <a:off x="2647462" y="2454152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3" name="Овал 622"/>
          <p:cNvSpPr/>
          <p:nvPr/>
        </p:nvSpPr>
        <p:spPr>
          <a:xfrm>
            <a:off x="2647462" y="263585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" name="Овал 623"/>
          <p:cNvSpPr/>
          <p:nvPr/>
        </p:nvSpPr>
        <p:spPr>
          <a:xfrm>
            <a:off x="2647462" y="2824175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5" name="Овал 624"/>
          <p:cNvSpPr/>
          <p:nvPr/>
        </p:nvSpPr>
        <p:spPr>
          <a:xfrm>
            <a:off x="2647462" y="3021727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6" name="Овал 625"/>
          <p:cNvSpPr/>
          <p:nvPr/>
        </p:nvSpPr>
        <p:spPr>
          <a:xfrm>
            <a:off x="2647462" y="3214386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7" name="Овал 626"/>
          <p:cNvSpPr/>
          <p:nvPr/>
        </p:nvSpPr>
        <p:spPr>
          <a:xfrm>
            <a:off x="2647462" y="339978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8" name="Овал 627"/>
          <p:cNvSpPr/>
          <p:nvPr/>
        </p:nvSpPr>
        <p:spPr>
          <a:xfrm>
            <a:off x="2647462" y="3606571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9" name="Овал 628"/>
          <p:cNvSpPr/>
          <p:nvPr/>
        </p:nvSpPr>
        <p:spPr>
          <a:xfrm>
            <a:off x="2647462" y="380457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0" name="Овал 629"/>
          <p:cNvSpPr/>
          <p:nvPr/>
        </p:nvSpPr>
        <p:spPr>
          <a:xfrm>
            <a:off x="2647462" y="4011367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1" name="Овал 630"/>
          <p:cNvSpPr/>
          <p:nvPr/>
        </p:nvSpPr>
        <p:spPr>
          <a:xfrm>
            <a:off x="2647462" y="420156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2" name="Овал 631"/>
          <p:cNvSpPr/>
          <p:nvPr/>
        </p:nvSpPr>
        <p:spPr>
          <a:xfrm>
            <a:off x="2647462" y="4460007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3" name="Овал 632"/>
          <p:cNvSpPr/>
          <p:nvPr/>
        </p:nvSpPr>
        <p:spPr>
          <a:xfrm>
            <a:off x="2647462" y="464832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4" name="Овал 633"/>
          <p:cNvSpPr/>
          <p:nvPr/>
        </p:nvSpPr>
        <p:spPr>
          <a:xfrm>
            <a:off x="2647462" y="484415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5" name="Овал 634"/>
          <p:cNvSpPr/>
          <p:nvPr/>
        </p:nvSpPr>
        <p:spPr>
          <a:xfrm>
            <a:off x="2647462" y="504171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6" name="Овал 635"/>
          <p:cNvSpPr/>
          <p:nvPr/>
        </p:nvSpPr>
        <p:spPr>
          <a:xfrm>
            <a:off x="2647462" y="523926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7" name="Овал 636"/>
          <p:cNvSpPr/>
          <p:nvPr/>
        </p:nvSpPr>
        <p:spPr>
          <a:xfrm>
            <a:off x="2647462" y="5436815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8" name="Овал 637"/>
          <p:cNvSpPr/>
          <p:nvPr/>
        </p:nvSpPr>
        <p:spPr>
          <a:xfrm>
            <a:off x="2647462" y="562513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9" name="Овал 638"/>
          <p:cNvSpPr/>
          <p:nvPr/>
        </p:nvSpPr>
        <p:spPr>
          <a:xfrm>
            <a:off x="2647462" y="583191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0" name="Овал 639"/>
          <p:cNvSpPr/>
          <p:nvPr/>
        </p:nvSpPr>
        <p:spPr>
          <a:xfrm>
            <a:off x="2647462" y="6012879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1" name="Овал 640"/>
          <p:cNvSpPr/>
          <p:nvPr/>
        </p:nvSpPr>
        <p:spPr>
          <a:xfrm>
            <a:off x="2647462" y="6219211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2" name="Овал 641"/>
          <p:cNvSpPr/>
          <p:nvPr/>
        </p:nvSpPr>
        <p:spPr>
          <a:xfrm>
            <a:off x="2647462" y="6444927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3" name="Овал 642"/>
          <p:cNvSpPr/>
          <p:nvPr/>
        </p:nvSpPr>
        <p:spPr>
          <a:xfrm>
            <a:off x="2647462" y="6704673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4" name="Овал 643"/>
          <p:cNvSpPr/>
          <p:nvPr/>
        </p:nvSpPr>
        <p:spPr>
          <a:xfrm>
            <a:off x="2647462" y="6930055"/>
            <a:ext cx="126000" cy="126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5" name="Овал 644"/>
          <p:cNvSpPr/>
          <p:nvPr/>
        </p:nvSpPr>
        <p:spPr>
          <a:xfrm>
            <a:off x="2647462" y="7165007"/>
            <a:ext cx="126000" cy="126000"/>
          </a:xfrm>
          <a:prstGeom prst="ellipse">
            <a:avLst/>
          </a:prstGeom>
          <a:solidFill>
            <a:srgbClr val="911C62"/>
          </a:solidFill>
          <a:ln w="19050">
            <a:solidFill>
              <a:srgbClr val="911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6" name="Прямоугольник 645"/>
          <p:cNvSpPr/>
          <p:nvPr/>
        </p:nvSpPr>
        <p:spPr>
          <a:xfrm>
            <a:off x="10020475" y="6948983"/>
            <a:ext cx="288000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smtClean="0"/>
              <a:t>7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118983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10745</TotalTime>
  <Words>15193</Words>
  <Application>Microsoft Office PowerPoint</Application>
  <PresentationFormat>Произвольный</PresentationFormat>
  <Paragraphs>4264</Paragraphs>
  <Slides>63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9" baseType="lpstr"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1350</cp:revision>
  <cp:lastPrinted>2019-02-18T09:24:33Z</cp:lastPrinted>
  <dcterms:created xsi:type="dcterms:W3CDTF">2018-01-12T07:29:48Z</dcterms:created>
  <dcterms:modified xsi:type="dcterms:W3CDTF">2019-04-05T10:48:53Z</dcterms:modified>
</cp:coreProperties>
</file>