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sldIdLst>
    <p:sldId id="256" r:id="rId2"/>
    <p:sldId id="257" r:id="rId3"/>
    <p:sldId id="267" r:id="rId4"/>
    <p:sldId id="263" r:id="rId5"/>
    <p:sldId id="262" r:id="rId6"/>
    <p:sldId id="265" r:id="rId7"/>
    <p:sldId id="261" r:id="rId8"/>
    <p:sldId id="258" r:id="rId9"/>
    <p:sldId id="268" r:id="rId10"/>
    <p:sldId id="260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/>
    <p:restoredTop sz="94599"/>
  </p:normalViewPr>
  <p:slideViewPr>
    <p:cSldViewPr snapToGrid="0" snapToObjects="1">
      <p:cViewPr varScale="1">
        <p:scale>
          <a:sx n="85" d="100"/>
          <a:sy n="85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98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94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1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0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9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5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8782-6399-E347-ABDE-8BF490C5C025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CDDD16-CFAD-C94A-B3C2-1A7C03F81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4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4.png"/><Relationship Id="rId10" Type="http://schemas.openxmlformats.org/officeDocument/2006/relationships/image" Target="../media/image44.jpg"/><Relationship Id="rId4" Type="http://schemas.openxmlformats.org/officeDocument/2006/relationships/image" Target="../media/image3.jpg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ntsov@ncfg.ru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vashifinancy.ru/upload/docs/Strateg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hyperlink" Target="https://www.visa.com.ru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hyperlink" Target="http://ergo.ru/" TargetMode="External"/><Relationship Id="rId20" Type="http://schemas.openxmlformats.org/officeDocument/2006/relationships/hyperlink" Target="https://www.homecredi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fabank.ru/" TargetMode="External"/><Relationship Id="rId11" Type="http://schemas.openxmlformats.org/officeDocument/2006/relationships/hyperlink" Target="https://www.renlife.com/" TargetMode="External"/><Relationship Id="rId24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10" Type="http://schemas.openxmlformats.org/officeDocument/2006/relationships/image" Target="../media/image18.png"/><Relationship Id="rId19" Type="http://schemas.openxmlformats.org/officeDocument/2006/relationships/image" Target="../media/image23.png"/><Relationship Id="rId4" Type="http://schemas.openxmlformats.org/officeDocument/2006/relationships/image" Target="../media/image3.jpg"/><Relationship Id="rId9" Type="http://schemas.openxmlformats.org/officeDocument/2006/relationships/hyperlink" Target="https://www.pochtabank.ru/" TargetMode="External"/><Relationship Id="rId14" Type="http://schemas.openxmlformats.org/officeDocument/2006/relationships/hyperlink" Target="http://www.sberbank.ru/" TargetMode="External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shifinancy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shifinancy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jp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5A39E6-5856-D849-B425-F8E12DADA7D1}"/>
              </a:ext>
            </a:extLst>
          </p:cNvPr>
          <p:cNvSpPr txBox="1"/>
          <p:nvPr/>
        </p:nvSpPr>
        <p:spPr>
          <a:xfrm>
            <a:off x="902369" y="2562240"/>
            <a:ext cx="875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Всероссийские Недели сбережений и финансовой грамотности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E0A663-4017-9647-86A2-90CBF74FE09B}"/>
              </a:ext>
            </a:extLst>
          </p:cNvPr>
          <p:cNvSpPr txBox="1"/>
          <p:nvPr/>
        </p:nvSpPr>
        <p:spPr>
          <a:xfrm>
            <a:off x="2227518" y="5148814"/>
            <a:ext cx="801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Повышаем финансовую грамотность с 2005 года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23136626-6039-BF47-801E-307A36FB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9" y="206013"/>
            <a:ext cx="2541431" cy="759651"/>
          </a:xfrm>
          <a:prstGeom prst="rect">
            <a:avLst/>
          </a:prstGeom>
        </p:spPr>
      </p:pic>
      <p:pic>
        <p:nvPicPr>
          <p:cNvPr id="7" name="image2.png">
            <a:extLst>
              <a:ext uri="{FF2B5EF4-FFF2-40B4-BE49-F238E27FC236}">
                <a16:creationId xmlns="" xmlns:a16="http://schemas.microsoft.com/office/drawing/2014/main" id="{B5F119ED-8709-7946-8903-DC48C11F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597" y="137895"/>
            <a:ext cx="1176311" cy="842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45C3B014-79ED-0F49-B287-10E1A4F55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3611936" y="43796"/>
            <a:ext cx="1279525" cy="10572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5F7415A-65D9-554D-97B7-76F460903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4" y="261906"/>
            <a:ext cx="2704493" cy="5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324ACA5-125A-1147-9D41-F2B3137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1F0149-6C9B-FC4B-969A-88C1B4D15F64}"/>
              </a:ext>
            </a:extLst>
          </p:cNvPr>
          <p:cNvSpPr txBox="1"/>
          <p:nvPr/>
        </p:nvSpPr>
        <p:spPr>
          <a:xfrm>
            <a:off x="2118179" y="780421"/>
            <a:ext cx="675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Популярные форматы мероприятий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B4E4A4-8EF5-3443-AD44-A34B488A8F29}"/>
              </a:ext>
            </a:extLst>
          </p:cNvPr>
          <p:cNvSpPr txBox="1"/>
          <p:nvPr/>
        </p:nvSpPr>
        <p:spPr>
          <a:xfrm>
            <a:off x="281111" y="2856085"/>
            <a:ext cx="175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Очные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мероприятия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83C50D-4FB7-0A47-852B-2EFAD7171E22}"/>
              </a:ext>
            </a:extLst>
          </p:cNvPr>
          <p:cNvSpPr txBox="1"/>
          <p:nvPr/>
        </p:nvSpPr>
        <p:spPr>
          <a:xfrm>
            <a:off x="431841" y="5834054"/>
            <a:ext cx="210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Онлайн-лекции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A241BE-E77C-0947-908B-A315C6D87A5E}"/>
              </a:ext>
            </a:extLst>
          </p:cNvPr>
          <p:cNvSpPr txBox="1"/>
          <p:nvPr/>
        </p:nvSpPr>
        <p:spPr>
          <a:xfrm>
            <a:off x="4069399" y="5655070"/>
            <a:ext cx="142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Экскурсии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в банки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B48713-2601-CB40-8C5F-2AC3CB39F873}"/>
              </a:ext>
            </a:extLst>
          </p:cNvPr>
          <p:cNvSpPr txBox="1"/>
          <p:nvPr/>
        </p:nvSpPr>
        <p:spPr>
          <a:xfrm>
            <a:off x="8779875" y="1772933"/>
            <a:ext cx="1568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Игры, конкурсы, флешмобы</a:t>
            </a:r>
          </a:p>
          <a:p>
            <a:endParaRPr lang="ru-RU" sz="2000" dirty="0">
              <a:latin typeface="Gotham Pro Regular" panose="02000503040000020004" pitchFamily="2" charset="0"/>
              <a:cs typeface="Gotham Pro Regular" panose="02000503040000020004" pitchFamily="2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887B359-3F94-4CCC-AA52-B36D18811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51" y="1373167"/>
            <a:ext cx="1856891" cy="13926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E4214ED-79A7-4C99-B857-AB68F5D1D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486" y="1468426"/>
            <a:ext cx="2103174" cy="1400746"/>
          </a:xfrm>
          <a:prstGeom prst="rect">
            <a:avLst/>
          </a:prstGeom>
        </p:spPr>
      </p:pic>
      <p:pic>
        <p:nvPicPr>
          <p:cNvPr id="19" name="Shape 301">
            <a:extLst>
              <a:ext uri="{FF2B5EF4-FFF2-40B4-BE49-F238E27FC236}">
                <a16:creationId xmlns="" xmlns:a16="http://schemas.microsoft.com/office/drawing/2014/main" id="{50273049-1948-44F6-B310-F42885CDBB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4829" y="1634915"/>
            <a:ext cx="2103175" cy="1599474"/>
          </a:xfrm>
          <a:prstGeom prst="rect">
            <a:avLst/>
          </a:prstGeom>
          <a:noFill/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</p:pic>
      <p:pic>
        <p:nvPicPr>
          <p:cNvPr id="30" name="Shape 407">
            <a:extLst>
              <a:ext uri="{FF2B5EF4-FFF2-40B4-BE49-F238E27FC236}">
                <a16:creationId xmlns="" xmlns:a16="http://schemas.microsoft.com/office/drawing/2014/main" id="{82691B36-4DE9-418C-82A7-DA76954F454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82608" y="2979274"/>
            <a:ext cx="2434538" cy="1599473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</p:pic>
      <p:pic>
        <p:nvPicPr>
          <p:cNvPr id="31" name="Shape 417">
            <a:extLst>
              <a:ext uri="{FF2B5EF4-FFF2-40B4-BE49-F238E27FC236}">
                <a16:creationId xmlns="" xmlns:a16="http://schemas.microsoft.com/office/drawing/2014/main" id="{13E6C48A-39EC-4DEF-B695-726D066C9D7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13002" y="3567040"/>
            <a:ext cx="2272462" cy="1843809"/>
          </a:xfrm>
          <a:prstGeom prst="rect">
            <a:avLst/>
          </a:prstGeom>
          <a:noFill/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</p:pic>
      <p:pic>
        <p:nvPicPr>
          <p:cNvPr id="32" name="Shape 339">
            <a:extLst>
              <a:ext uri="{FF2B5EF4-FFF2-40B4-BE49-F238E27FC236}">
                <a16:creationId xmlns="" xmlns:a16="http://schemas.microsoft.com/office/drawing/2014/main" id="{A3863DF9-FF7C-4692-BC6B-0C39A4513CA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7058" y="3779011"/>
            <a:ext cx="2434538" cy="1888975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661ACC6-86AA-40E4-9E0C-61074E4DD6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11428"/>
          <a:stretch/>
        </p:blipFill>
        <p:spPr>
          <a:xfrm>
            <a:off x="6527470" y="4707597"/>
            <a:ext cx="3508379" cy="18438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87F2FF3-0C49-4B4C-911D-36DE031DA901}"/>
              </a:ext>
            </a:extLst>
          </p:cNvPr>
          <p:cNvSpPr txBox="1"/>
          <p:nvPr/>
        </p:nvSpPr>
        <p:spPr>
          <a:xfrm>
            <a:off x="10035850" y="5410849"/>
            <a:ext cx="129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Квесты</a:t>
            </a:r>
          </a:p>
        </p:txBody>
      </p:sp>
    </p:spTree>
    <p:extLst>
      <p:ext uri="{BB962C8B-B14F-4D97-AF65-F5344CB8AC3E}">
        <p14:creationId xmlns:p14="http://schemas.microsoft.com/office/powerpoint/2010/main" val="387370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CD1A6272-C179-D34C-B342-7C667063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E49FDE7B-ED46-6549-8E63-4BACCA95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56E583EC-EB66-D84D-852D-EA0748A1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F7779F-7A11-8447-85EC-15AC24F1A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50B539D-E647-F147-AC62-C27907CE0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27" r="40249"/>
          <a:stretch/>
        </p:blipFill>
        <p:spPr>
          <a:xfrm>
            <a:off x="283931" y="3982755"/>
            <a:ext cx="3059649" cy="20234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16419AC-88A0-FF44-B1EA-6338EDC282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850"/>
          <a:stretch/>
        </p:blipFill>
        <p:spPr>
          <a:xfrm>
            <a:off x="3766207" y="3982755"/>
            <a:ext cx="3059648" cy="20149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0A120D-8BA5-0C41-905D-B75D3BE18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066" y="3982755"/>
            <a:ext cx="3059649" cy="20377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0EC6F9F-6684-D542-9333-5D43E9D37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066" y="1352159"/>
            <a:ext cx="2972681" cy="2036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167EBBB-583A-4041-B8EB-91121A462D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207" y="1352159"/>
            <a:ext cx="3055499" cy="20369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AF051BE-1BBF-BF4E-8D32-745BBFA2F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348" y="1352159"/>
            <a:ext cx="3055499" cy="20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354" y="156848"/>
            <a:ext cx="1738981" cy="12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6" t="6454" r="9498" b="7560"/>
          <a:stretch/>
        </p:blipFill>
        <p:spPr>
          <a:xfrm>
            <a:off x="135313" y="133440"/>
            <a:ext cx="1508292" cy="1246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608" y="346123"/>
            <a:ext cx="3741417" cy="82292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2B50D6BA-9F83-2144-8768-BB1ED83F7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58" y="2262075"/>
            <a:ext cx="6710367" cy="1834659"/>
          </a:xfrm>
          <a:prstGeom prst="rect">
            <a:avLst/>
          </a:prstGeom>
        </p:spPr>
      </p:pic>
      <p:sp>
        <p:nvSpPr>
          <p:cNvPr id="9" name="Название 7">
            <a:extLst>
              <a:ext uri="{FF2B5EF4-FFF2-40B4-BE49-F238E27FC236}">
                <a16:creationId xmlns="" xmlns:a16="http://schemas.microsoft.com/office/drawing/2014/main" id="{B2D572A5-A1BC-C446-A206-49D24B46FF76}"/>
              </a:ext>
            </a:extLst>
          </p:cNvPr>
          <p:cNvSpPr txBox="1">
            <a:spLocks/>
          </p:cNvSpPr>
          <p:nvPr/>
        </p:nvSpPr>
        <p:spPr bwMode="auto">
          <a:xfrm>
            <a:off x="3712082" y="4733801"/>
            <a:ext cx="5493649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975390">
              <a:defRPr/>
            </a:pPr>
            <a:r>
              <a:rPr lang="ru-RU" sz="3200" b="1" dirty="0">
                <a:solidFill>
                  <a:schemeClr val="accent2"/>
                </a:solidFill>
                <a:latin typeface="Gotham Pro Black" panose="02000503040000020004" pitchFamily="2" charset="0"/>
                <a:ea typeface="MS PGothic" panose="020B0600070205080204" pitchFamily="34" charset="-128"/>
                <a:cs typeface="Gotham Pro Black" panose="02000503040000020004" pitchFamily="2" charset="0"/>
                <a:sym typeface="Helvetica Light" pitchFamily="-84" charset="0"/>
              </a:rPr>
              <a:t>Спасибо за внимание!</a:t>
            </a:r>
            <a:endParaRPr lang="ru-RU" sz="3200" b="1" dirty="0">
              <a:solidFill>
                <a:schemeClr val="accent2"/>
              </a:solidFill>
              <a:latin typeface="Gotham Pro Black" panose="02000503040000020004" pitchFamily="2" charset="0"/>
              <a:cs typeface="Gotham Pro Black" panose="0200050304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81341B-43CC-4A7D-8C6B-75A5EA447947}"/>
              </a:ext>
            </a:extLst>
          </p:cNvPr>
          <p:cNvSpPr txBox="1"/>
          <p:nvPr/>
        </p:nvSpPr>
        <p:spPr>
          <a:xfrm>
            <a:off x="575733" y="5913774"/>
            <a:ext cx="561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50"/>
                </a:solidFill>
              </a:rPr>
              <a:t>Руководитель проекта «Недели сбережений и финансовой грамотности»</a:t>
            </a:r>
          </a:p>
          <a:p>
            <a:r>
              <a:rPr lang="ru-RU" sz="1200" dirty="0">
                <a:solidFill>
                  <a:srgbClr val="00B050"/>
                </a:solidFill>
              </a:rPr>
              <a:t>Синцов Александр </a:t>
            </a:r>
            <a:r>
              <a:rPr lang="en-US" sz="1200" dirty="0">
                <a:solidFill>
                  <a:srgbClr val="00B050"/>
                </a:solidFill>
                <a:hlinkClick r:id="rId6"/>
              </a:rPr>
              <a:t>sintsov@ncfg.ru</a:t>
            </a:r>
            <a:r>
              <a:rPr lang="ru-RU" sz="1200" dirty="0">
                <a:solidFill>
                  <a:srgbClr val="00B050"/>
                </a:solidFill>
              </a:rPr>
              <a:t>  +7 916 446 60 40 </a:t>
            </a:r>
            <a:r>
              <a:rPr lang="en-US" sz="1200" dirty="0">
                <a:solidFill>
                  <a:srgbClr val="00B050"/>
                </a:solidFill>
              </a:rPr>
              <a:t>www.ncfg.ru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02B949-D2DF-1244-A340-1BDE6B3C9318}"/>
              </a:ext>
            </a:extLst>
          </p:cNvPr>
          <p:cNvSpPr txBox="1"/>
          <p:nvPr/>
        </p:nvSpPr>
        <p:spPr>
          <a:xfrm>
            <a:off x="285436" y="3952836"/>
            <a:ext cx="985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В 2017 году Недели стали частью </a:t>
            </a:r>
            <a:r>
              <a:rPr lang="ru-RU" sz="20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Стратегии повышения финансовой грамотности в Российской Федерации на 2017 - 2023 гг.</a:t>
            </a:r>
            <a:r>
              <a:rPr lang="ru-RU" sz="20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   П</a:t>
            </a:r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РАВИТЕЛЬСТВА РОССИЙСКОЙ ФЕДЕРАЦИИ </a:t>
            </a:r>
            <a:endParaRPr lang="ru-RU" sz="2000" dirty="0"/>
          </a:p>
          <a:p>
            <a:endParaRPr lang="ru-RU" sz="2000" dirty="0"/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Regular" panose="02000503040000020004" pitchFamily="2" charset="0"/>
                <a:cs typeface="Gotham Pro Regular" panose="02000503040000020004" pitchFamily="2" charset="0"/>
              </a:rPr>
              <a:t>Стратегия</a:t>
            </a:r>
            <a:r>
              <a:rPr lang="ru-RU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 призвана сформировать финансово грамотное поведение населения, что приведёт к повышению качества жизни россиян.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D74122-4B31-2941-8E3A-190DA9F56DDF}"/>
              </a:ext>
            </a:extLst>
          </p:cNvPr>
          <p:cNvSpPr txBox="1"/>
          <p:nvPr/>
        </p:nvSpPr>
        <p:spPr>
          <a:xfrm>
            <a:off x="2699367" y="2090440"/>
            <a:ext cx="409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8 млн </a:t>
            </a:r>
          </a:p>
          <a:p>
            <a:pPr algn="ctr"/>
            <a:r>
              <a:rPr lang="ru-RU" sz="28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участников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85</a:t>
            </a:r>
            <a:r>
              <a:rPr lang="ru-RU" sz="28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 </a:t>
            </a:r>
          </a:p>
          <a:p>
            <a:pPr algn="ctr"/>
            <a:r>
              <a:rPr lang="ru-RU" sz="28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регионов России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CFEF2F-4325-0042-8260-3AEEA43C4943}"/>
              </a:ext>
            </a:extLst>
          </p:cNvPr>
          <p:cNvSpPr txBox="1"/>
          <p:nvPr/>
        </p:nvSpPr>
        <p:spPr>
          <a:xfrm>
            <a:off x="66675" y="1023658"/>
            <a:ext cx="487571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Недели финансовой грамотности для детей и молодёжи </a:t>
            </a:r>
            <a:r>
              <a:rPr lang="ru-RU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(апрель)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D28E7E13-DCBB-3C43-B34A-2AB8B05B9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12" name="image2.png">
            <a:extLst>
              <a:ext uri="{FF2B5EF4-FFF2-40B4-BE49-F238E27FC236}">
                <a16:creationId xmlns="" xmlns:a16="http://schemas.microsoft.com/office/drawing/2014/main" id="{65CAD73E-0E09-BF44-AE06-B2CF5CD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4484AE98-8692-3D4A-ADB4-715E2454C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930E956-9C50-FF44-93BA-5CEBA18DA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173132-1270-BF4C-90EE-E25E9DD82701}"/>
              </a:ext>
            </a:extLst>
          </p:cNvPr>
          <p:cNvSpPr txBox="1"/>
          <p:nvPr/>
        </p:nvSpPr>
        <p:spPr>
          <a:xfrm>
            <a:off x="5293540" y="1023658"/>
            <a:ext cx="448790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Недели сбережений для взрослых </a:t>
            </a:r>
            <a:r>
              <a:rPr lang="ru-RU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(октябрь-ноябрь)</a:t>
            </a:r>
          </a:p>
        </p:txBody>
      </p:sp>
      <p:pic>
        <p:nvPicPr>
          <p:cNvPr id="1026" name="Picture 2" descr="http://minfin.cap.ru/UserContent/minfin/Banners/2017_10/a00a32c3-8642-40dc-b6fa-8cbc96af1527/minfin1.png">
            <a:extLst>
              <a:ext uri="{FF2B5EF4-FFF2-40B4-BE49-F238E27FC236}">
                <a16:creationId xmlns="" xmlns:a16="http://schemas.microsoft.com/office/drawing/2014/main" id="{FC3126AC-0A0C-4D10-9C11-D5749B09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4" y="5834342"/>
            <a:ext cx="2003451" cy="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orsc.rsue.ru/media/partners/cbrf_ru.png">
            <a:extLst>
              <a:ext uri="{FF2B5EF4-FFF2-40B4-BE49-F238E27FC236}">
                <a16:creationId xmlns="" xmlns:a16="http://schemas.microsoft.com/office/drawing/2014/main" id="{FFCA1713-ED82-45D6-A1EB-AC6B1DE7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78" y="5947579"/>
            <a:ext cx="1908147" cy="5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pt-662109.ssl.1c-bitrix-cdn.ru/upload/medialibrary/2c9/2c9212dbed4f674c40da9ed3a57d8847.jpg?154056278567650">
            <a:extLst>
              <a:ext uri="{FF2B5EF4-FFF2-40B4-BE49-F238E27FC236}">
                <a16:creationId xmlns="" xmlns:a16="http://schemas.microsoft.com/office/drawing/2014/main" id="{AAB6F17D-2331-4CE0-914D-F3402464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23" y="5449088"/>
            <a:ext cx="2003451" cy="11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gaevodetsad.nubex.ru/resources/i5354-image-original-818b7e.jpg">
            <a:extLst>
              <a:ext uri="{FF2B5EF4-FFF2-40B4-BE49-F238E27FC236}">
                <a16:creationId xmlns="" xmlns:a16="http://schemas.microsoft.com/office/drawing/2014/main" id="{6B9B956B-1F12-4418-A67A-252E0B3E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68" y="5823897"/>
            <a:ext cx="2412437" cy="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79EBC9-9959-3243-8891-D5361B20E55C}"/>
              </a:ext>
            </a:extLst>
          </p:cNvPr>
          <p:cNvSpPr txBox="1"/>
          <p:nvPr/>
        </p:nvSpPr>
        <p:spPr>
          <a:xfrm>
            <a:off x="5823933" y="3820395"/>
            <a:ext cx="424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финансовая безопасность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EC30DD-C7B2-404F-B71D-2B2C019CE62D}"/>
              </a:ext>
            </a:extLst>
          </p:cNvPr>
          <p:cNvSpPr txBox="1"/>
          <p:nvPr/>
        </p:nvSpPr>
        <p:spPr>
          <a:xfrm>
            <a:off x="203887" y="1636958"/>
            <a:ext cx="9463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Regular" panose="02000503040000020004" pitchFamily="2" charset="0"/>
                <a:cs typeface="Gotham Pro Regular" panose="02000503040000020004" pitchFamily="2" charset="0"/>
              </a:rPr>
              <a:t>Недели</a:t>
            </a:r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– это бесплатная возможность для миллионов россиян получить бесплатный доступ к достоверным практическим знаниям по управлению финансами без рекламы и продажи услуг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3419B2-3D35-2F4C-8A07-A725504A2F8C}"/>
              </a:ext>
            </a:extLst>
          </p:cNvPr>
          <p:cNvSpPr txBox="1"/>
          <p:nvPr/>
        </p:nvSpPr>
        <p:spPr>
          <a:xfrm>
            <a:off x="753495" y="3820395"/>
            <a:ext cx="463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разумное финансовое поведение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D521C5-7835-6044-9961-4CBBE0983835}"/>
              </a:ext>
            </a:extLst>
          </p:cNvPr>
          <p:cNvSpPr txBox="1"/>
          <p:nvPr/>
        </p:nvSpPr>
        <p:spPr>
          <a:xfrm>
            <a:off x="2101493" y="3152726"/>
            <a:ext cx="658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ответственное отношение к личным финансам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3BDFE3-B6C0-F942-951E-C3567E0DCB0A}"/>
              </a:ext>
            </a:extLst>
          </p:cNvPr>
          <p:cNvSpPr txBox="1"/>
          <p:nvPr/>
        </p:nvSpPr>
        <p:spPr>
          <a:xfrm>
            <a:off x="4578934" y="4482247"/>
            <a:ext cx="5488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права потребителей финансовых услуг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C13E21-8B6D-4049-A309-D63A0E6C642B}"/>
              </a:ext>
            </a:extLst>
          </p:cNvPr>
          <p:cNvSpPr txBox="1"/>
          <p:nvPr/>
        </p:nvSpPr>
        <p:spPr>
          <a:xfrm>
            <a:off x="1374564" y="5238134"/>
            <a:ext cx="384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финансовое планирование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BAED61-6B25-9F4D-815C-840E641CCCEF}"/>
              </a:ext>
            </a:extLst>
          </p:cNvPr>
          <p:cNvSpPr txBox="1"/>
          <p:nvPr/>
        </p:nvSpPr>
        <p:spPr>
          <a:xfrm>
            <a:off x="445996" y="4460248"/>
            <a:ext cx="37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управление бюджетом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74B510-CCD2-D547-B62C-C96DD22F38B4}"/>
              </a:ext>
            </a:extLst>
          </p:cNvPr>
          <p:cNvSpPr txBox="1"/>
          <p:nvPr/>
        </p:nvSpPr>
        <p:spPr>
          <a:xfrm>
            <a:off x="5924851" y="5221042"/>
            <a:ext cx="36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ea typeface="Tahoma" panose="020B0604030504040204" pitchFamily="34" charset="0"/>
              </a:rPr>
              <a:t>бережное потребление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A0A95EF3-94AE-AF40-B37C-34DECA9F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13" name="image2.png">
            <a:extLst>
              <a:ext uri="{FF2B5EF4-FFF2-40B4-BE49-F238E27FC236}">
                <a16:creationId xmlns="" xmlns:a16="http://schemas.microsoft.com/office/drawing/2014/main" id="{CBB373BB-EEB8-6343-9BFB-2C9DD39D1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DD70E0-F15D-244A-930E-3003DBE560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DAB6F9F-DBDB-CC43-A869-157A2F91F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324ACA5-125A-1147-9D41-F2B3137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4C507F-3923-F447-B5A4-54CC07A2AAA1}"/>
              </a:ext>
            </a:extLst>
          </p:cNvPr>
          <p:cNvSpPr txBox="1"/>
          <p:nvPr/>
        </p:nvSpPr>
        <p:spPr>
          <a:xfrm>
            <a:off x="397865" y="2621427"/>
            <a:ext cx="4835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9 регионов-участников</a:t>
            </a:r>
            <a:r>
              <a:rPr lang="ru-RU" sz="2000" b="1" dirty="0">
                <a:latin typeface="Gotham Pro Black" panose="02000503040000020004" pitchFamily="2" charset="0"/>
                <a:cs typeface="Gotham Pro Black" panose="02000503040000020004" pitchFamily="2" charset="0"/>
              </a:rPr>
              <a:t> </a:t>
            </a:r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Проекта реализуют Региональные программы повышения финансовой грамотности при поддержке Минфина России.</a:t>
            </a:r>
          </a:p>
          <a:p>
            <a:pPr algn="just"/>
            <a:endParaRPr lang="ru-RU" sz="2000" dirty="0">
              <a:latin typeface="Gotham Pro Regular" panose="02000503040000020004" pitchFamily="2" charset="0"/>
              <a:cs typeface="Gotham Pro Regular" panose="02000503040000020004" pitchFamily="2" charset="0"/>
            </a:endParaRPr>
          </a:p>
          <a:p>
            <a:pPr algn="just"/>
            <a:r>
              <a:rPr lang="ru-RU" sz="2000" b="1" dirty="0">
                <a:solidFill>
                  <a:schemeClr val="accent2"/>
                </a:solidFill>
                <a:latin typeface="Gotham Pro Black" panose="02000503040000020004" pitchFamily="2" charset="0"/>
                <a:cs typeface="Gotham Pro Black" panose="02000503040000020004" pitchFamily="2" charset="0"/>
              </a:rPr>
              <a:t>85 регионов </a:t>
            </a:r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принимают участие в Неделях и предлагают своему населению посетить очные и онлайн-мероприятия</a:t>
            </a:r>
          </a:p>
        </p:txBody>
      </p:sp>
      <p:sp>
        <p:nvSpPr>
          <p:cNvPr id="8" name="Название 7">
            <a:extLst>
              <a:ext uri="{FF2B5EF4-FFF2-40B4-BE49-F238E27FC236}">
                <a16:creationId xmlns="" xmlns:a16="http://schemas.microsoft.com/office/drawing/2014/main" id="{324DED09-EA50-6443-BC08-724902CA1454}"/>
              </a:ext>
            </a:extLst>
          </p:cNvPr>
          <p:cNvSpPr txBox="1">
            <a:spLocks/>
          </p:cNvSpPr>
          <p:nvPr/>
        </p:nvSpPr>
        <p:spPr bwMode="auto">
          <a:xfrm>
            <a:off x="397865" y="1467348"/>
            <a:ext cx="470988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975390">
              <a:defRPr/>
            </a:pPr>
            <a:r>
              <a:rPr lang="ru-RU" sz="3200" b="1" dirty="0">
                <a:solidFill>
                  <a:schemeClr val="accent2"/>
                </a:solidFill>
                <a:latin typeface="Gotham Pro Black" panose="02000503040000020004" pitchFamily="2" charset="0"/>
                <a:ea typeface="MS PGothic" panose="020B0600070205080204" pitchFamily="34" charset="-128"/>
                <a:cs typeface="Gotham Pro Black" panose="02000503040000020004" pitchFamily="2" charset="0"/>
                <a:sym typeface="Helvetica Light" pitchFamily="-84" charset="0"/>
              </a:rPr>
              <a:t>Регионы Недель</a:t>
            </a:r>
            <a:endParaRPr lang="ru-RU" sz="3200" b="1" dirty="0">
              <a:solidFill>
                <a:schemeClr val="accent2"/>
              </a:solidFill>
              <a:latin typeface="Gotham Pro Black" panose="02000503040000020004" pitchFamily="2" charset="0"/>
              <a:cs typeface="Gotham Pro Black" panose="0200050304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37F9C4C-F997-7D44-90F5-B4F4E4650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771" y="0"/>
            <a:ext cx="696485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324ACA5-125A-1147-9D41-F2B3137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8" name="Название 7">
            <a:extLst>
              <a:ext uri="{FF2B5EF4-FFF2-40B4-BE49-F238E27FC236}">
                <a16:creationId xmlns="" xmlns:a16="http://schemas.microsoft.com/office/drawing/2014/main" id="{0489879E-D3D0-554C-9B61-90935E1C0819}"/>
              </a:ext>
            </a:extLst>
          </p:cNvPr>
          <p:cNvSpPr txBox="1">
            <a:spLocks/>
          </p:cNvSpPr>
          <p:nvPr/>
        </p:nvSpPr>
        <p:spPr bwMode="auto">
          <a:xfrm>
            <a:off x="469884" y="1297083"/>
            <a:ext cx="9104951" cy="112928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975390">
              <a:defRPr/>
            </a:pPr>
            <a:r>
              <a:rPr lang="ru-RU" sz="3200" b="1" dirty="0">
                <a:solidFill>
                  <a:schemeClr val="accent2"/>
                </a:solidFill>
                <a:latin typeface="Gotham Pro Black" panose="02000503040000020004" pitchFamily="2" charset="0"/>
                <a:ea typeface="MS PGothic" panose="020B0600070205080204" pitchFamily="34" charset="-128"/>
                <a:cs typeface="Gotham Pro Black" panose="02000503040000020004" pitchFamily="2" charset="0"/>
                <a:sym typeface="Helvetica Light" pitchFamily="-84" charset="0"/>
              </a:rPr>
              <a:t>Лидеры по количеству участников Недели сбережений 2018</a:t>
            </a:r>
          </a:p>
          <a:p>
            <a:pPr algn="ctr" defTabSz="975390">
              <a:defRPr/>
            </a:pPr>
            <a:endParaRPr lang="ru-RU" sz="2800" b="1" dirty="0">
              <a:solidFill>
                <a:schemeClr val="accent2"/>
              </a:solidFill>
              <a:latin typeface="Gotham Pro Black" panose="02000503040000020004" pitchFamily="2" charset="0"/>
              <a:ea typeface="MS PGothic" panose="020B0600070205080204" pitchFamily="34" charset="-128"/>
              <a:cs typeface="Gotham Pro Black" panose="02000503040000020004" pitchFamily="2" charset="0"/>
              <a:sym typeface="Helvetica Light" pitchFamily="-84" charset="0"/>
            </a:endParaRPr>
          </a:p>
          <a:p>
            <a:pPr algn="ctr" defTabSz="975390">
              <a:defRPr/>
            </a:pPr>
            <a:endParaRPr lang="ru-RU" sz="2800" b="1" dirty="0">
              <a:solidFill>
                <a:schemeClr val="accent2"/>
              </a:solidFill>
              <a:latin typeface="Gotham Pro Black" panose="02000503040000020004" pitchFamily="2" charset="0"/>
              <a:cs typeface="Gotham Pro Black" panose="02000503040000020004" pitchFamily="2" charset="0"/>
            </a:endParaRPr>
          </a:p>
        </p:txBody>
      </p:sp>
      <p:pic>
        <p:nvPicPr>
          <p:cNvPr id="12" name="Picture 2" descr="https://ae01.alicdn.com/kf/HTB1suoyrIyYBuNkSnfoq6AWgVXaN.jpg">
            <a:extLst>
              <a:ext uri="{FF2B5EF4-FFF2-40B4-BE49-F238E27FC236}">
                <a16:creationId xmlns="" xmlns:a16="http://schemas.microsoft.com/office/drawing/2014/main" id="{8D3412AC-387F-454E-A929-8EE60B1DFF3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 bwMode="auto">
          <a:xfrm>
            <a:off x="169783" y="2877466"/>
            <a:ext cx="1478387" cy="849579"/>
          </a:xfrm>
          <a:prstGeom prst="rect">
            <a:avLst/>
          </a:prstGeom>
          <a:noFill/>
          <a:extLst/>
        </p:spPr>
      </p:pic>
      <p:pic>
        <p:nvPicPr>
          <p:cNvPr id="13" name="Рисунок 12" descr="https://im0-tub-ru.yandex.net/i?id=cd0cae851e65525295252261c612a0be&amp;n=13&amp;exp=1">
            <a:extLst>
              <a:ext uri="{FF2B5EF4-FFF2-40B4-BE49-F238E27FC236}">
                <a16:creationId xmlns="" xmlns:a16="http://schemas.microsoft.com/office/drawing/2014/main" id="{A99A35E4-AEE9-A242-808D-FF5E8ABB0A0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9" y="3984772"/>
            <a:ext cx="765336" cy="811442"/>
          </a:xfrm>
          <a:prstGeom prst="rect">
            <a:avLst/>
          </a:prstGeom>
          <a:noFill/>
        </p:spPr>
      </p:pic>
      <p:pic>
        <p:nvPicPr>
          <p:cNvPr id="14" name="Рисунок 13" descr="https://i-mio.org/wp-content/uploads/2016/11/Gerb-Arhangelskoj-oblasti.jpg">
            <a:extLst>
              <a:ext uri="{FF2B5EF4-FFF2-40B4-BE49-F238E27FC236}">
                <a16:creationId xmlns="" xmlns:a16="http://schemas.microsoft.com/office/drawing/2014/main" id="{6937A3E3-DCB6-B247-8FA8-54A9E8D8D6F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4" y="5116915"/>
            <a:ext cx="878186" cy="78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helperia.ru/public/images/articles/7/7a/Saratovsk_oblast.jpg">
            <a:extLst>
              <a:ext uri="{FF2B5EF4-FFF2-40B4-BE49-F238E27FC236}">
                <a16:creationId xmlns="" xmlns:a16="http://schemas.microsoft.com/office/drawing/2014/main" id="{E26BC003-1E93-7E45-9AE1-168161FF66E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04" y="2934835"/>
            <a:ext cx="1510599" cy="842194"/>
          </a:xfrm>
          <a:prstGeom prst="rect">
            <a:avLst/>
          </a:prstGeom>
          <a:noFill/>
        </p:spPr>
      </p:pic>
      <p:pic>
        <p:nvPicPr>
          <p:cNvPr id="16" name="Рисунок 15" descr="https://www.fertilizerdaily.ru/wp-content/uploads/2018/10/Bashkortostan2.jpg">
            <a:extLst>
              <a:ext uri="{FF2B5EF4-FFF2-40B4-BE49-F238E27FC236}">
                <a16:creationId xmlns="" xmlns:a16="http://schemas.microsoft.com/office/drawing/2014/main" id="{1327D6D2-B870-9E46-BEAA-62910E479B6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00" y="4057283"/>
            <a:ext cx="896209" cy="83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romanromanenko.ru/wp-content/uploads/2016/07/Gerb.jpg">
            <a:extLst>
              <a:ext uri="{FF2B5EF4-FFF2-40B4-BE49-F238E27FC236}">
                <a16:creationId xmlns="" xmlns:a16="http://schemas.microsoft.com/office/drawing/2014/main" id="{F3B05928-DC3F-CB47-8C9B-CB0A3CDD36C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24" y="4980286"/>
            <a:ext cx="791363" cy="92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D10724E-FE08-7143-A48B-E4930E4386D5}"/>
              </a:ext>
            </a:extLst>
          </p:cNvPr>
          <p:cNvSpPr/>
          <p:nvPr/>
        </p:nvSpPr>
        <p:spPr>
          <a:xfrm>
            <a:off x="1600503" y="3001453"/>
            <a:ext cx="3300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Томская область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53,7 тыс. чел.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F374E8-E598-A945-A831-1F42D6B645C5}"/>
              </a:ext>
            </a:extLst>
          </p:cNvPr>
          <p:cNvSpPr/>
          <p:nvPr/>
        </p:nvSpPr>
        <p:spPr>
          <a:xfrm>
            <a:off x="1600503" y="4036550"/>
            <a:ext cx="330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Ставропольский край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50,2 тыс. чел.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38C33F-2B52-714E-AE81-7EA32EC54D33}"/>
              </a:ext>
            </a:extLst>
          </p:cNvPr>
          <p:cNvSpPr/>
          <p:nvPr/>
        </p:nvSpPr>
        <p:spPr>
          <a:xfrm>
            <a:off x="1600503" y="5195539"/>
            <a:ext cx="336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Архангельская область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48,7 тыс. чел.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5013025-5FD4-BA43-B805-94518D12E6EF}"/>
              </a:ext>
            </a:extLst>
          </p:cNvPr>
          <p:cNvSpPr/>
          <p:nvPr/>
        </p:nvSpPr>
        <p:spPr>
          <a:xfrm>
            <a:off x="6262478" y="3086787"/>
            <a:ext cx="315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Саратовская область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42,3 тыс. чел.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CB91F77-9810-E84F-8BCB-1050E713C556}"/>
              </a:ext>
            </a:extLst>
          </p:cNvPr>
          <p:cNvSpPr/>
          <p:nvPr/>
        </p:nvSpPr>
        <p:spPr>
          <a:xfrm>
            <a:off x="6262478" y="4180926"/>
            <a:ext cx="3738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Республика</a:t>
            </a:r>
            <a:r>
              <a:rPr lang="en-US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 </a:t>
            </a:r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Башкортостан 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40,4 тыс. чел.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DF45E5F-5822-764A-AC6D-70725890B0E9}"/>
              </a:ext>
            </a:extLst>
          </p:cNvPr>
          <p:cNvSpPr/>
          <p:nvPr/>
        </p:nvSpPr>
        <p:spPr>
          <a:xfrm>
            <a:off x="6262478" y="5201682"/>
            <a:ext cx="3481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Оренбургская область</a:t>
            </a:r>
          </a:p>
          <a:p>
            <a:r>
              <a:rPr lang="ru-RU" sz="2000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35,9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176766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324ACA5-125A-1147-9D41-F2B3137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8" name="Название 7">
            <a:extLst>
              <a:ext uri="{FF2B5EF4-FFF2-40B4-BE49-F238E27FC236}">
                <a16:creationId xmlns="" xmlns:a16="http://schemas.microsoft.com/office/drawing/2014/main" id="{BC2DB661-FE6B-A443-B4C7-44EC02B95E87}"/>
              </a:ext>
            </a:extLst>
          </p:cNvPr>
          <p:cNvSpPr txBox="1">
            <a:spLocks/>
          </p:cNvSpPr>
          <p:nvPr/>
        </p:nvSpPr>
        <p:spPr bwMode="auto">
          <a:xfrm>
            <a:off x="397865" y="1231305"/>
            <a:ext cx="470988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975390">
              <a:defRPr/>
            </a:pPr>
            <a:r>
              <a:rPr lang="ru-RU" sz="3200" b="1" dirty="0">
                <a:solidFill>
                  <a:schemeClr val="accent2"/>
                </a:solidFill>
                <a:latin typeface="Gotham Pro Black" panose="02000503040000020004" pitchFamily="2" charset="0"/>
                <a:ea typeface="MS PGothic" panose="020B0600070205080204" pitchFamily="34" charset="-128"/>
                <a:cs typeface="Gotham Pro Black" panose="02000503040000020004" pitchFamily="2" charset="0"/>
                <a:sym typeface="Helvetica Light" pitchFamily="-84" charset="0"/>
              </a:rPr>
              <a:t>Партнеры Недель</a:t>
            </a:r>
            <a:endParaRPr lang="ru-RU" sz="3200" b="1" dirty="0">
              <a:solidFill>
                <a:schemeClr val="accent2"/>
              </a:solidFill>
              <a:latin typeface="Gotham Pro Black" panose="02000503040000020004" pitchFamily="2" charset="0"/>
              <a:cs typeface="Gotham Pro Black" panose="02000503040000020004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D71CAF0-C9E0-E448-866A-B633E14F8681}"/>
              </a:ext>
            </a:extLst>
          </p:cNvPr>
          <p:cNvSpPr/>
          <p:nvPr/>
        </p:nvSpPr>
        <p:spPr>
          <a:xfrm>
            <a:off x="397865" y="1995864"/>
            <a:ext cx="8976148" cy="1332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Партнёры недель организуют семинары, экскурсии в свои офисы, распространяют полезную информацию, проводят конкурсы и игры, консультируют, организуют онлайн-мероприятия и пр.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otham Pro Regular" panose="02000503040000020004" pitchFamily="2" charset="0"/>
              <a:ea typeface="Tahoma" panose="020B0604030504040204" pitchFamily="34" charset="0"/>
              <a:cs typeface="Gotham Pro Regular" panose="02000503040000020004" pitchFamily="2" charset="0"/>
            </a:endParaRPr>
          </a:p>
        </p:txBody>
      </p:sp>
      <p:pic>
        <p:nvPicPr>
          <p:cNvPr id="10" name="Picture 2" descr="https://xn--80aaeza4ab6aw2b2b.xn--p1ai/saving-week/partners/item-1.png">
            <a:hlinkClick r:id="rId6"/>
            <a:extLst>
              <a:ext uri="{FF2B5EF4-FFF2-40B4-BE49-F238E27FC236}">
                <a16:creationId xmlns="" xmlns:a16="http://schemas.microsoft.com/office/drawing/2014/main" id="{86E4D2AF-B229-4F44-AC4B-4AA577E2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34" y="3841826"/>
            <a:ext cx="17653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s://xn--80aaeza4ab6aw2b2b.xn--p1ai/saving-week/partners/item-2.png">
            <a:extLst>
              <a:ext uri="{FF2B5EF4-FFF2-40B4-BE49-F238E27FC236}">
                <a16:creationId xmlns="" xmlns:a16="http://schemas.microsoft.com/office/drawing/2014/main" id="{C6055797-47A9-994E-8933-4C4606BC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38" y="4663183"/>
            <a:ext cx="18288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xn--80aaeza4ab6aw2b2b.xn--p1ai/saving-week/partners/item-3.png">
            <a:hlinkClick r:id="rId9"/>
            <a:extLst>
              <a:ext uri="{FF2B5EF4-FFF2-40B4-BE49-F238E27FC236}">
                <a16:creationId xmlns="" xmlns:a16="http://schemas.microsoft.com/office/drawing/2014/main" id="{A6376A44-1C29-E741-9B88-5419D269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37" y="3830856"/>
            <a:ext cx="12065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s://xn--80aaeza4ab6aw2b2b.xn--p1ai/saving-week/partners/item-4.png">
            <a:hlinkClick r:id="rId11"/>
            <a:extLst>
              <a:ext uri="{FF2B5EF4-FFF2-40B4-BE49-F238E27FC236}">
                <a16:creationId xmlns="" xmlns:a16="http://schemas.microsoft.com/office/drawing/2014/main" id="{89931920-3F69-FF44-BB86-B76D179C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5" y="5521417"/>
            <a:ext cx="17780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xn--80aaeza4ab6aw2b2b.xn--p1ai/saving-week/partners/item-8.png">
            <a:extLst>
              <a:ext uri="{FF2B5EF4-FFF2-40B4-BE49-F238E27FC236}">
                <a16:creationId xmlns="" xmlns:a16="http://schemas.microsoft.com/office/drawing/2014/main" id="{B2D57DA9-AFF7-9F4D-9B8D-723024CB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58" y="4758869"/>
            <a:ext cx="1778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s://xn--80aaeza4ab6aw2b2b.xn--p1ai/saving-week/partners/item-5.png">
            <a:hlinkClick r:id="rId14"/>
            <a:extLst>
              <a:ext uri="{FF2B5EF4-FFF2-40B4-BE49-F238E27FC236}">
                <a16:creationId xmlns="" xmlns:a16="http://schemas.microsoft.com/office/drawing/2014/main" id="{216A92F6-A24A-804C-A75D-949D0DEA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98" y="3841826"/>
            <a:ext cx="18542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xn--80aaeza4ab6aw2b2b.xn--p1ai/saving-week/partners/ergo-2.jpg">
            <a:hlinkClick r:id="rId16"/>
            <a:extLst>
              <a:ext uri="{FF2B5EF4-FFF2-40B4-BE49-F238E27FC236}">
                <a16:creationId xmlns="" xmlns:a16="http://schemas.microsoft.com/office/drawing/2014/main" id="{05FF773E-D070-C940-AAEF-D9D9DA5A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5" y="4800832"/>
            <a:ext cx="1501133" cy="5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https://xn--80aaeza4ab6aw2b2b.xn--p1ai/saving-week/partners/item-7.png">
            <a:hlinkClick r:id="rId18"/>
            <a:extLst>
              <a:ext uri="{FF2B5EF4-FFF2-40B4-BE49-F238E27FC236}">
                <a16:creationId xmlns="" xmlns:a16="http://schemas.microsoft.com/office/drawing/2014/main" id="{85A57D62-4248-6E40-8F6C-2506419B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1" y="3769914"/>
            <a:ext cx="1143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https://xn--80aaeza4ab6aw2b2b.xn--p1ai/saving-week/partners/item-21.png">
            <a:hlinkClick r:id="rId20"/>
            <a:extLst>
              <a:ext uri="{FF2B5EF4-FFF2-40B4-BE49-F238E27FC236}">
                <a16:creationId xmlns="" xmlns:a16="http://schemas.microsoft.com/office/drawing/2014/main" id="{39B96332-4095-4345-B538-216FD215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37" y="5438546"/>
            <a:ext cx="10414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65D302-147F-554A-9D36-4727C2EF9E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03895" y="5636082"/>
            <a:ext cx="1743115" cy="642810"/>
          </a:xfrm>
          <a:prstGeom prst="rect">
            <a:avLst/>
          </a:prstGeom>
        </p:spPr>
      </p:pic>
      <p:pic>
        <p:nvPicPr>
          <p:cNvPr id="1026" name="Picture 2" descr="https://www.mastercard.ru/etc/designs/mccom/ru-ru/jcr:content/global/logo.img.png/1511369677358.png">
            <a:extLst>
              <a:ext uri="{FF2B5EF4-FFF2-40B4-BE49-F238E27FC236}">
                <a16:creationId xmlns="" xmlns:a16="http://schemas.microsoft.com/office/drawing/2014/main" id="{CF40DCF2-0BAD-4632-86A1-3FADA35F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47" y="5521417"/>
            <a:ext cx="1511582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ashifinancy.ru/saving-week/partners/item-11.png">
            <a:extLst>
              <a:ext uri="{FF2B5EF4-FFF2-40B4-BE49-F238E27FC236}">
                <a16:creationId xmlns="" xmlns:a16="http://schemas.microsoft.com/office/drawing/2014/main" id="{B1B1463D-3CBE-409A-B7FD-5562CF73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4" y="3891673"/>
            <a:ext cx="880966" cy="6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9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324ACA5-125A-1147-9D41-F2B3137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="" xmlns:a16="http://schemas.microsoft.com/office/drawing/2014/main" id="{D7B067BF-60F7-CE4A-92B0-509471ED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30F067EB-BA57-5842-BC14-FAD51DE36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0EB74F-C669-224B-913A-2AFAA251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69F87A-A0A9-C145-B42D-A9A2861AD5E7}"/>
              </a:ext>
            </a:extLst>
          </p:cNvPr>
          <p:cNvSpPr txBox="1"/>
          <p:nvPr/>
        </p:nvSpPr>
        <p:spPr>
          <a:xfrm>
            <a:off x="396441" y="2785871"/>
            <a:ext cx="935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/>
                </a:solidFill>
                <a:latin typeface="Gotham Pro Black" panose="02000503040000020004" pitchFamily="2" charset="0"/>
                <a:ea typeface="Tahoma" panose="020B0604030504040204" pitchFamily="34" charset="0"/>
                <a:cs typeface="Gotham Pro Black" panose="02000503040000020004" pitchFamily="2" charset="0"/>
              </a:rPr>
              <a:t>Учебные заведения </a:t>
            </a:r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силами педагогов проводят мероприятия, пользуясь готовыми УМК. Все материалы доступны бесплатно на </a:t>
            </a:r>
            <a:r>
              <a:rPr lang="en-US" b="1" dirty="0" err="1">
                <a:solidFill>
                  <a:srgbClr val="00B0F0"/>
                </a:solidFill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vashifinancy.ru</a:t>
            </a:r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. </a:t>
            </a:r>
          </a:p>
          <a:p>
            <a:pPr algn="just"/>
            <a:endParaRPr lang="ru-RU" dirty="0">
              <a:latin typeface="Gotham Pro Regular" panose="02000503040000020004" pitchFamily="2" charset="0"/>
              <a:ea typeface="Tahoma" panose="020B0604030504040204" pitchFamily="34" charset="0"/>
              <a:cs typeface="Gotham Pro Regular" panose="02000503040000020004" pitchFamily="2" charset="0"/>
            </a:endParaRPr>
          </a:p>
          <a:p>
            <a:pPr algn="just"/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Также на портале можно пригласить к себе эксперта с открытым уроком. </a:t>
            </a:r>
            <a:endParaRPr lang="ru-RU" dirty="0">
              <a:latin typeface="Gotham Pro Regular" panose="02000503040000020004" pitchFamily="2" charset="0"/>
              <a:cs typeface="Gotham Pro Regular" panose="02000503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56D675-4EB5-7D48-BACF-BCAFFEA2FF6D}"/>
              </a:ext>
            </a:extLst>
          </p:cNvPr>
          <p:cNvSpPr txBox="1"/>
          <p:nvPr/>
        </p:nvSpPr>
        <p:spPr>
          <a:xfrm>
            <a:off x="396441" y="4377127"/>
            <a:ext cx="9352345" cy="121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b="1" dirty="0">
                <a:solidFill>
                  <a:schemeClr val="accent2"/>
                </a:solidFill>
                <a:latin typeface="Gotham Pro Black" panose="02000503040000020004" pitchFamily="2" charset="0"/>
                <a:ea typeface="Tahoma" panose="020B0604030504040204" pitchFamily="34" charset="0"/>
                <a:cs typeface="Gotham Pro Black" panose="02000503040000020004" pitchFamily="2" charset="0"/>
              </a:rPr>
              <a:t>Работодатели</a:t>
            </a:r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 (ООО «ИКЕА ДОМ», ООО «ЕвразХолдинг», ПАО «Ростелеком», </a:t>
            </a:r>
            <a:b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</a:br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ФГКУ «</a:t>
            </a:r>
            <a:r>
              <a:rPr lang="ru-RU" dirty="0" err="1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Росвоенипотека</a:t>
            </a:r>
            <a:r>
              <a:rPr lang="ru-RU" dirty="0"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» и др.) организуют для своих сотрудников обучение финансовой грамотности на рабочем месте. </a:t>
            </a:r>
          </a:p>
        </p:txBody>
      </p:sp>
      <p:sp>
        <p:nvSpPr>
          <p:cNvPr id="9" name="Название 7">
            <a:extLst>
              <a:ext uri="{FF2B5EF4-FFF2-40B4-BE49-F238E27FC236}">
                <a16:creationId xmlns="" xmlns:a16="http://schemas.microsoft.com/office/drawing/2014/main" id="{2FD14F33-3B75-0D49-A15D-4CD567DA9806}"/>
              </a:ext>
            </a:extLst>
          </p:cNvPr>
          <p:cNvSpPr txBox="1">
            <a:spLocks/>
          </p:cNvSpPr>
          <p:nvPr/>
        </p:nvSpPr>
        <p:spPr bwMode="auto">
          <a:xfrm>
            <a:off x="396441" y="1681451"/>
            <a:ext cx="4709880" cy="573683"/>
          </a:xfrm>
          <a:prstGeom prst="rect">
            <a:avLst/>
          </a:prstGeom>
          <a:noFill/>
          <a:extLst/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975390">
              <a:defRPr/>
            </a:pPr>
            <a:r>
              <a:rPr lang="ru-RU" sz="3200" b="1" dirty="0">
                <a:solidFill>
                  <a:schemeClr val="accent2"/>
                </a:solidFill>
                <a:latin typeface="Gotham Pro Black" panose="02000503040000020004" pitchFamily="2" charset="0"/>
                <a:ea typeface="MS PGothic" panose="020B0600070205080204" pitchFamily="34" charset="-128"/>
                <a:cs typeface="Gotham Pro Black" panose="02000503040000020004" pitchFamily="2" charset="0"/>
                <a:sym typeface="Helvetica Light" pitchFamily="-84" charset="0"/>
              </a:rPr>
              <a:t>Участники Недель</a:t>
            </a:r>
            <a:endParaRPr lang="ru-RU" sz="3200" b="1" dirty="0">
              <a:solidFill>
                <a:schemeClr val="accent2"/>
              </a:solidFill>
              <a:latin typeface="Gotham Pro Black" panose="02000503040000020004" pitchFamily="2" charset="0"/>
              <a:cs typeface="Gotham Pro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6C9BCD-C9D5-854C-AD88-01369E1F3463}"/>
              </a:ext>
            </a:extLst>
          </p:cNvPr>
          <p:cNvSpPr txBox="1"/>
          <p:nvPr/>
        </p:nvSpPr>
        <p:spPr>
          <a:xfrm>
            <a:off x="167852" y="1523001"/>
            <a:ext cx="9385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   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otham Pro Regular" panose="02000503040000020004" pitchFamily="2" charset="0"/>
                <a:cs typeface="Gotham Pro Regular" panose="02000503040000020004" pitchFamily="2" charset="0"/>
              </a:rPr>
              <a:t>Успешное проведение Недель возможно благодаря слаженной работе всех элементов под контролем региональных координаторов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834F90-0C22-574B-A0D0-AC1D0F17A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="" xmlns:a16="http://schemas.microsoft.com/office/drawing/2014/main" id="{510EAA26-B2B3-6E47-80B0-0B4C6F3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1A92CF3E-BFE4-E743-8AA2-CFCF51A40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8E8C9C-D259-CC4E-8232-64320B8A2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F6F1023-1DA1-0649-BF00-FB5DE7D49FA3}"/>
              </a:ext>
            </a:extLst>
          </p:cNvPr>
          <p:cNvSpPr/>
          <p:nvPr/>
        </p:nvSpPr>
        <p:spPr>
          <a:xfrm>
            <a:off x="3308474" y="2767926"/>
            <a:ext cx="2258986" cy="736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в регионе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8293038-735E-4542-BB9A-53ACD5D08FC1}"/>
              </a:ext>
            </a:extLst>
          </p:cNvPr>
          <p:cNvSpPr/>
          <p:nvPr/>
        </p:nvSpPr>
        <p:spPr>
          <a:xfrm>
            <a:off x="494199" y="3081983"/>
            <a:ext cx="1198954" cy="3863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017A8C5-76EA-1F42-9B09-C909F15481B4}"/>
              </a:ext>
            </a:extLst>
          </p:cNvPr>
          <p:cNvSpPr/>
          <p:nvPr/>
        </p:nvSpPr>
        <p:spPr>
          <a:xfrm>
            <a:off x="6617350" y="3860139"/>
            <a:ext cx="1886610" cy="671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заведения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E92CB51-6FA1-9343-B77C-FCBF61884F03}"/>
              </a:ext>
            </a:extLst>
          </p:cNvPr>
          <p:cNvSpPr/>
          <p:nvPr/>
        </p:nvSpPr>
        <p:spPr>
          <a:xfrm>
            <a:off x="1039365" y="3997844"/>
            <a:ext cx="2044179" cy="7745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D2DA9DD-244A-E049-B50F-B66C6D985363}"/>
              </a:ext>
            </a:extLst>
          </p:cNvPr>
          <p:cNvSpPr/>
          <p:nvPr/>
        </p:nvSpPr>
        <p:spPr>
          <a:xfrm>
            <a:off x="3313294" y="4215543"/>
            <a:ext cx="1101318" cy="375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685B6B6-307A-DB4A-8D48-F5B6212CBBBD}"/>
              </a:ext>
            </a:extLst>
          </p:cNvPr>
          <p:cNvSpPr/>
          <p:nvPr/>
        </p:nvSpPr>
        <p:spPr>
          <a:xfrm>
            <a:off x="4615377" y="4447910"/>
            <a:ext cx="1862549" cy="375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86FB57B-14A5-C047-AFFD-D5D81FE2172C}"/>
              </a:ext>
            </a:extLst>
          </p:cNvPr>
          <p:cNvSpPr/>
          <p:nvPr/>
        </p:nvSpPr>
        <p:spPr>
          <a:xfrm>
            <a:off x="7157466" y="2922800"/>
            <a:ext cx="1734613" cy="6719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Консультанты- методисты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CFF4E787-407A-DD46-937D-74A8A38B9FA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718468" y="3136104"/>
            <a:ext cx="1590006" cy="11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85C53E67-3398-8645-896E-C36675C594D9}"/>
              </a:ext>
            </a:extLst>
          </p:cNvPr>
          <p:cNvCxnSpPr>
            <a:cxnSpLocks/>
          </p:cNvCxnSpPr>
          <p:nvPr/>
        </p:nvCxnSpPr>
        <p:spPr>
          <a:xfrm flipH="1">
            <a:off x="3964844" y="3504281"/>
            <a:ext cx="208110" cy="69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2B493885-8ECD-D444-8E82-78BA1F20CC4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567460" y="3136104"/>
            <a:ext cx="1542085" cy="19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6EE5A041-4192-F84A-9F9C-C7B8A05ABFEC}"/>
              </a:ext>
            </a:extLst>
          </p:cNvPr>
          <p:cNvCxnSpPr>
            <a:cxnSpLocks/>
          </p:cNvCxnSpPr>
          <p:nvPr/>
        </p:nvCxnSpPr>
        <p:spPr>
          <a:xfrm>
            <a:off x="5021059" y="3514147"/>
            <a:ext cx="250731" cy="889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51AED833-E4AC-874B-BD55-848F72E9927B}"/>
              </a:ext>
            </a:extLst>
          </p:cNvPr>
          <p:cNvCxnSpPr>
            <a:cxnSpLocks/>
          </p:cNvCxnSpPr>
          <p:nvPr/>
        </p:nvCxnSpPr>
        <p:spPr>
          <a:xfrm flipH="1">
            <a:off x="2545835" y="3514147"/>
            <a:ext cx="868350" cy="45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B5D2DF79-588B-C544-A578-AE940B723EFB}"/>
              </a:ext>
            </a:extLst>
          </p:cNvPr>
          <p:cNvCxnSpPr>
            <a:cxnSpLocks/>
          </p:cNvCxnSpPr>
          <p:nvPr/>
        </p:nvCxnSpPr>
        <p:spPr>
          <a:xfrm>
            <a:off x="5424109" y="3519837"/>
            <a:ext cx="1050587" cy="67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586AA2B-E164-644E-A027-D13F2251161D}"/>
              </a:ext>
            </a:extLst>
          </p:cNvPr>
          <p:cNvSpPr txBox="1"/>
          <p:nvPr/>
        </p:nvSpPr>
        <p:spPr>
          <a:xfrm>
            <a:off x="534743" y="5314715"/>
            <a:ext cx="84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vashifinancy.ru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Regular" panose="02000503040000020004" pitchFamily="2" charset="0"/>
                <a:ea typeface="Tahoma" panose="020B0604030504040204" pitchFamily="34" charset="0"/>
                <a:cs typeface="Gotham Pro Regular" panose="02000503040000020004" pitchFamily="2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собирает в себе всю важную информацию: программы мероприятий, полезные материалы, списки участников и партнёров, новости Недель и др.</a:t>
            </a:r>
          </a:p>
        </p:txBody>
      </p:sp>
    </p:spTree>
    <p:extLst>
      <p:ext uri="{BB962C8B-B14F-4D97-AF65-F5344CB8AC3E}">
        <p14:creationId xmlns:p14="http://schemas.microsoft.com/office/powerpoint/2010/main" val="283831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6C9BCD-C9D5-854C-AD88-01369E1F3463}"/>
              </a:ext>
            </a:extLst>
          </p:cNvPr>
          <p:cNvSpPr txBox="1"/>
          <p:nvPr/>
        </p:nvSpPr>
        <p:spPr>
          <a:xfrm>
            <a:off x="449523" y="1139946"/>
            <a:ext cx="93852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otham Pro Regular" panose="02000503040000020004" pitchFamily="2" charset="0"/>
                <a:cs typeface="Gotham Pro Regular" panose="02000503040000020004" pitchFamily="2" charset="0"/>
              </a:rPr>
              <a:t>             </a:t>
            </a:r>
            <a:r>
              <a:rPr lang="ru-RU" sz="20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Целевые аудитории и ключевые послания </a:t>
            </a:r>
            <a:endParaRPr lang="ru-RU" sz="1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Gotham Pro Regular" panose="02000503040000020004" pitchFamily="2" charset="0"/>
              <a:cs typeface="Gotham Pro Regular" panose="0200050304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834F90-0C22-574B-A0D0-AC1D0F17A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" y="181464"/>
            <a:ext cx="1981266" cy="5922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="" xmlns:a16="http://schemas.microsoft.com/office/drawing/2014/main" id="{510EAA26-B2B3-6E47-80B0-0B4C6F3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0540" y="133440"/>
            <a:ext cx="917037" cy="65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 descr="Изображение выглядит как текст, карта&#10;&#10;Описание создано автоматически">
            <a:extLst>
              <a:ext uri="{FF2B5EF4-FFF2-40B4-BE49-F238E27FC236}">
                <a16:creationId xmlns="" xmlns:a16="http://schemas.microsoft.com/office/drawing/2014/main" id="{1A92CF3E-BFE4-E743-8AA2-CFCF51A40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t="6454" r="9498" b="7560"/>
          <a:stretch/>
        </p:blipFill>
        <p:spPr>
          <a:xfrm>
            <a:off x="2346078" y="65452"/>
            <a:ext cx="997502" cy="824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8E8C9C-D259-CC4E-8232-64320B8A2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37" y="230376"/>
            <a:ext cx="2108391" cy="463738"/>
          </a:xfrm>
          <a:prstGeom prst="rect">
            <a:avLst/>
          </a:prstGeom>
        </p:spPr>
      </p:pic>
      <p:grpSp>
        <p:nvGrpSpPr>
          <p:cNvPr id="31" name="Shape 154">
            <a:extLst>
              <a:ext uri="{FF2B5EF4-FFF2-40B4-BE49-F238E27FC236}">
                <a16:creationId xmlns="" xmlns:a16="http://schemas.microsoft.com/office/drawing/2014/main" id="{4DA5D537-881C-4776-BFDD-BD8F7063B151}"/>
              </a:ext>
            </a:extLst>
          </p:cNvPr>
          <p:cNvGrpSpPr/>
          <p:nvPr/>
        </p:nvGrpSpPr>
        <p:grpSpPr>
          <a:xfrm>
            <a:off x="772991" y="3895538"/>
            <a:ext cx="1915406" cy="1601599"/>
            <a:chOff x="574311" y="4911433"/>
            <a:chExt cx="1619358" cy="1615901"/>
          </a:xfrm>
        </p:grpSpPr>
        <p:pic>
          <p:nvPicPr>
            <p:cNvPr id="32" name="Shape 155">
              <a:extLst>
                <a:ext uri="{FF2B5EF4-FFF2-40B4-BE49-F238E27FC236}">
                  <a16:creationId xmlns="" xmlns:a16="http://schemas.microsoft.com/office/drawing/2014/main" id="{0438D8B9-F40B-4A86-8839-98CECACF893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1261" y="4911433"/>
              <a:ext cx="923405" cy="923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Shape 156">
              <a:extLst>
                <a:ext uri="{FF2B5EF4-FFF2-40B4-BE49-F238E27FC236}">
                  <a16:creationId xmlns="" xmlns:a16="http://schemas.microsoft.com/office/drawing/2014/main" id="{DE7B3793-4F10-4FEB-A0C0-C826DB2F2252}"/>
                </a:ext>
              </a:extLst>
            </p:cNvPr>
            <p:cNvSpPr txBox="1"/>
            <p:nvPr/>
          </p:nvSpPr>
          <p:spPr>
            <a:xfrm>
              <a:off x="574311" y="5834837"/>
              <a:ext cx="1619358" cy="692497"/>
            </a:xfrm>
            <a:prstGeom prst="rect">
              <a:avLst/>
            </a:prstGeom>
            <a:solidFill>
              <a:srgbClr val="DC716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ahoma"/>
                <a:buNone/>
              </a:pPr>
              <a:r>
                <a:rPr lang="ru-RU" sz="13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УЧИТЕЛЯ И ПРЕПОДАВАТЕЛИ ВУЗОВ</a:t>
              </a: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Shape 157">
            <a:extLst>
              <a:ext uri="{FF2B5EF4-FFF2-40B4-BE49-F238E27FC236}">
                <a16:creationId xmlns="" xmlns:a16="http://schemas.microsoft.com/office/drawing/2014/main" id="{6E7050C8-4D6B-45E8-AD7D-B6AE5CAB90FB}"/>
              </a:ext>
            </a:extLst>
          </p:cNvPr>
          <p:cNvGrpSpPr/>
          <p:nvPr/>
        </p:nvGrpSpPr>
        <p:grpSpPr>
          <a:xfrm>
            <a:off x="4408081" y="3944262"/>
            <a:ext cx="1687919" cy="1472014"/>
            <a:chOff x="2650033" y="5983223"/>
            <a:chExt cx="1687919" cy="1472013"/>
          </a:xfrm>
        </p:grpSpPr>
        <p:pic>
          <p:nvPicPr>
            <p:cNvPr id="35" name="Shape 158">
              <a:extLst>
                <a:ext uri="{FF2B5EF4-FFF2-40B4-BE49-F238E27FC236}">
                  <a16:creationId xmlns="" xmlns:a16="http://schemas.microsoft.com/office/drawing/2014/main" id="{05984FBF-3665-4AC4-954E-501B42B71E0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94459" y="5983223"/>
              <a:ext cx="667628" cy="667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Shape 159">
              <a:extLst>
                <a:ext uri="{FF2B5EF4-FFF2-40B4-BE49-F238E27FC236}">
                  <a16:creationId xmlns="" xmlns:a16="http://schemas.microsoft.com/office/drawing/2014/main" id="{ED5A092E-F4E9-4695-9BF7-2041168A1A68}"/>
                </a:ext>
              </a:extLst>
            </p:cNvPr>
            <p:cNvSpPr txBox="1"/>
            <p:nvPr/>
          </p:nvSpPr>
          <p:spPr>
            <a:xfrm>
              <a:off x="2650033" y="6762739"/>
              <a:ext cx="1687919" cy="692497"/>
            </a:xfrm>
            <a:prstGeom prst="rect">
              <a:avLst/>
            </a:prstGeom>
            <a:solidFill>
              <a:srgbClr val="DC716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ahoma"/>
                <a:buNone/>
              </a:pPr>
              <a:r>
                <a:rPr lang="ru-RU" sz="13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ПРЕДСТАВИТЕЛИ ГОСОРГАНОВ И БИЗНЕСА</a:t>
              </a:r>
              <a:endParaRPr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160">
            <a:extLst>
              <a:ext uri="{FF2B5EF4-FFF2-40B4-BE49-F238E27FC236}">
                <a16:creationId xmlns="" xmlns:a16="http://schemas.microsoft.com/office/drawing/2014/main" id="{4372233B-FCAB-43A7-90C0-ED01958B574F}"/>
              </a:ext>
            </a:extLst>
          </p:cNvPr>
          <p:cNvGrpSpPr/>
          <p:nvPr/>
        </p:nvGrpSpPr>
        <p:grpSpPr>
          <a:xfrm>
            <a:off x="7503436" y="3900617"/>
            <a:ext cx="1829187" cy="1592266"/>
            <a:chOff x="6298684" y="5863933"/>
            <a:chExt cx="1829187" cy="1592267"/>
          </a:xfrm>
        </p:grpSpPr>
        <p:pic>
          <p:nvPicPr>
            <p:cNvPr id="38" name="Shape 161">
              <a:extLst>
                <a:ext uri="{FF2B5EF4-FFF2-40B4-BE49-F238E27FC236}">
                  <a16:creationId xmlns="" xmlns:a16="http://schemas.microsoft.com/office/drawing/2014/main" id="{057FDF92-2CD3-4BBC-A990-17EDC54BD92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738957" y="5863933"/>
              <a:ext cx="900010" cy="900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162">
              <a:extLst>
                <a:ext uri="{FF2B5EF4-FFF2-40B4-BE49-F238E27FC236}">
                  <a16:creationId xmlns="" xmlns:a16="http://schemas.microsoft.com/office/drawing/2014/main" id="{227AB0FC-FEF5-4CD9-9E15-C07B1EAE7F8C}"/>
                </a:ext>
              </a:extLst>
            </p:cNvPr>
            <p:cNvSpPr txBox="1"/>
            <p:nvPr/>
          </p:nvSpPr>
          <p:spPr>
            <a:xfrm>
              <a:off x="6298684" y="6763702"/>
              <a:ext cx="1829187" cy="692497"/>
            </a:xfrm>
            <a:prstGeom prst="rect">
              <a:avLst/>
            </a:prstGeom>
            <a:solidFill>
              <a:srgbClr val="DC716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ahoma"/>
                <a:buNone/>
              </a:pPr>
              <a:r>
                <a:rPr lang="ru-RU" sz="13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ПРЕДСТАВИТЕЛИ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ahoma"/>
                <a:buNone/>
              </a:pPr>
              <a:r>
                <a:rPr lang="ru-RU" sz="13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СМИ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Shape 163">
            <a:extLst>
              <a:ext uri="{FF2B5EF4-FFF2-40B4-BE49-F238E27FC236}">
                <a16:creationId xmlns="" xmlns:a16="http://schemas.microsoft.com/office/drawing/2014/main" id="{4D52705E-AA4D-4B94-BAE8-7F329D153D9D}"/>
              </a:ext>
            </a:extLst>
          </p:cNvPr>
          <p:cNvGrpSpPr/>
          <p:nvPr/>
        </p:nvGrpSpPr>
        <p:grpSpPr>
          <a:xfrm>
            <a:off x="1274033" y="1582864"/>
            <a:ext cx="3134048" cy="2248024"/>
            <a:chOff x="1483148" y="1885615"/>
            <a:chExt cx="3134048" cy="2248024"/>
          </a:xfrm>
        </p:grpSpPr>
        <p:grpSp>
          <p:nvGrpSpPr>
            <p:cNvPr id="41" name="Shape 164">
              <a:extLst>
                <a:ext uri="{FF2B5EF4-FFF2-40B4-BE49-F238E27FC236}">
                  <a16:creationId xmlns="" xmlns:a16="http://schemas.microsoft.com/office/drawing/2014/main" id="{9B775CA6-D84C-44FB-9C2D-B9D92D6E58BA}"/>
                </a:ext>
              </a:extLst>
            </p:cNvPr>
            <p:cNvGrpSpPr/>
            <p:nvPr/>
          </p:nvGrpSpPr>
          <p:grpSpPr>
            <a:xfrm>
              <a:off x="2197965" y="1885615"/>
              <a:ext cx="1615295" cy="1647885"/>
              <a:chOff x="531781" y="1972957"/>
              <a:chExt cx="1615295" cy="1647884"/>
            </a:xfrm>
          </p:grpSpPr>
          <p:pic>
            <p:nvPicPr>
              <p:cNvPr id="43" name="Shape 165">
                <a:extLst>
                  <a:ext uri="{FF2B5EF4-FFF2-40B4-BE49-F238E27FC236}">
                    <a16:creationId xmlns="" xmlns:a16="http://schemas.microsoft.com/office/drawing/2014/main" id="{94E8F3DA-B91B-48F1-A889-FAF5F31DD6D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r="4923"/>
              <a:stretch/>
            </p:blipFill>
            <p:spPr>
              <a:xfrm>
                <a:off x="837626" y="1972957"/>
                <a:ext cx="1092728" cy="10251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Shape 166">
                <a:extLst>
                  <a:ext uri="{FF2B5EF4-FFF2-40B4-BE49-F238E27FC236}">
                    <a16:creationId xmlns="" xmlns:a16="http://schemas.microsoft.com/office/drawing/2014/main" id="{AFFF818C-B27A-4EEF-9AAA-C110244EB04B}"/>
                  </a:ext>
                </a:extLst>
              </p:cNvPr>
              <p:cNvSpPr txBox="1"/>
              <p:nvPr/>
            </p:nvSpPr>
            <p:spPr>
              <a:xfrm>
                <a:off x="531781" y="2928344"/>
                <a:ext cx="1615295" cy="692497"/>
              </a:xfrm>
              <a:prstGeom prst="rect">
                <a:avLst/>
              </a:prstGeom>
              <a:solidFill>
                <a:srgbClr val="DC716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Tahoma"/>
                  <a:buNone/>
                </a:pPr>
                <a:r>
                  <a:rPr lang="ru-RU" sz="1300" b="1" i="0" u="none" strike="noStrike" cap="none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ШКОЛЬНИКИ </a:t>
                </a:r>
                <a:br>
                  <a:rPr lang="ru-RU" sz="1300" b="1" i="0" u="none" strike="noStrike" cap="none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</a:br>
                <a:r>
                  <a:rPr lang="ru-RU" sz="1300" b="1" i="0" u="none" strike="noStrike" cap="none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И СТУДЕНТЫ</a:t>
                </a:r>
                <a:endParaRPr sz="1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Shape 167">
              <a:extLst>
                <a:ext uri="{FF2B5EF4-FFF2-40B4-BE49-F238E27FC236}">
                  <a16:creationId xmlns="" xmlns:a16="http://schemas.microsoft.com/office/drawing/2014/main" id="{FABFF950-2E20-40A8-9AD5-7C30EDE49DFD}"/>
                </a:ext>
              </a:extLst>
            </p:cNvPr>
            <p:cNvSpPr txBox="1"/>
            <p:nvPr/>
          </p:nvSpPr>
          <p:spPr>
            <a:xfrm>
              <a:off x="1483148" y="3487330"/>
              <a:ext cx="3134048" cy="646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ahoma"/>
                <a:buNone/>
              </a:pPr>
              <a:r>
                <a:rPr lang="ru-RU" sz="1200" b="1" i="1" u="sng" strike="noStrike" cap="none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Tahoma"/>
                  <a:cs typeface="Tahoma"/>
                  <a:sym typeface="Tahoma"/>
                </a:rPr>
                <a:t>Ключевое послание:</a:t>
              </a:r>
              <a:endParaRPr sz="1400" b="1" i="0" u="sng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ahoma"/>
                <a:buNone/>
              </a:pPr>
              <a:r>
                <a:rPr lang="ru-RU" sz="12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Финансовая грамотность – необходимый навык для современной жизни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Shape 168">
            <a:extLst>
              <a:ext uri="{FF2B5EF4-FFF2-40B4-BE49-F238E27FC236}">
                <a16:creationId xmlns="" xmlns:a16="http://schemas.microsoft.com/office/drawing/2014/main" id="{834EDFA1-519C-4E6C-A8B5-4C2067CB2D09}"/>
              </a:ext>
            </a:extLst>
          </p:cNvPr>
          <p:cNvGrpSpPr/>
          <p:nvPr/>
        </p:nvGrpSpPr>
        <p:grpSpPr>
          <a:xfrm>
            <a:off x="5867548" y="1520461"/>
            <a:ext cx="3967258" cy="2220792"/>
            <a:chOff x="4799618" y="1762366"/>
            <a:chExt cx="3969467" cy="2371274"/>
          </a:xfrm>
        </p:grpSpPr>
        <p:grpSp>
          <p:nvGrpSpPr>
            <p:cNvPr id="46" name="Shape 169">
              <a:extLst>
                <a:ext uri="{FF2B5EF4-FFF2-40B4-BE49-F238E27FC236}">
                  <a16:creationId xmlns="" xmlns:a16="http://schemas.microsoft.com/office/drawing/2014/main" id="{216D6991-5DDD-4525-9858-6772CCDC3A86}"/>
                </a:ext>
              </a:extLst>
            </p:cNvPr>
            <p:cNvGrpSpPr/>
            <p:nvPr/>
          </p:nvGrpSpPr>
          <p:grpSpPr>
            <a:xfrm>
              <a:off x="5505680" y="1762366"/>
              <a:ext cx="1619358" cy="1771132"/>
              <a:chOff x="2670777" y="2272067"/>
              <a:chExt cx="1619358" cy="1771133"/>
            </a:xfrm>
          </p:grpSpPr>
          <p:pic>
            <p:nvPicPr>
              <p:cNvPr id="48" name="Shape 170">
                <a:extLst>
                  <a:ext uri="{FF2B5EF4-FFF2-40B4-BE49-F238E27FC236}">
                    <a16:creationId xmlns="" xmlns:a16="http://schemas.microsoft.com/office/drawing/2014/main" id="{291668F1-2E55-4B2D-B5DD-61CA3C88A6C6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077398" y="2272067"/>
                <a:ext cx="713312" cy="1016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Shape 171">
                <a:extLst>
                  <a:ext uri="{FF2B5EF4-FFF2-40B4-BE49-F238E27FC236}">
                    <a16:creationId xmlns="" xmlns:a16="http://schemas.microsoft.com/office/drawing/2014/main" id="{54912235-AA76-41D2-9077-E83A097A7301}"/>
                  </a:ext>
                </a:extLst>
              </p:cNvPr>
              <p:cNvSpPr txBox="1"/>
              <p:nvPr/>
            </p:nvSpPr>
            <p:spPr>
              <a:xfrm>
                <a:off x="2670777" y="3350703"/>
                <a:ext cx="1619358" cy="692497"/>
              </a:xfrm>
              <a:prstGeom prst="rect">
                <a:avLst/>
              </a:prstGeom>
              <a:solidFill>
                <a:srgbClr val="DC7168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Tahoma"/>
                  <a:buNone/>
                </a:pPr>
                <a:r>
                  <a:rPr lang="ru-RU" sz="1300" b="1" i="0" u="none" strike="noStrike" cap="none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РОДИТЕЛИ И СТАРШЕЕ ПОКОЛЕНИЕ</a:t>
                </a:r>
                <a:endParaRPr sz="1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" name="Shape 172">
              <a:extLst>
                <a:ext uri="{FF2B5EF4-FFF2-40B4-BE49-F238E27FC236}">
                  <a16:creationId xmlns="" xmlns:a16="http://schemas.microsoft.com/office/drawing/2014/main" id="{A5F147EF-3DA7-4729-B439-11547DF04E52}"/>
                </a:ext>
              </a:extLst>
            </p:cNvPr>
            <p:cNvSpPr txBox="1"/>
            <p:nvPr/>
          </p:nvSpPr>
          <p:spPr>
            <a:xfrm>
              <a:off x="4799618" y="3487331"/>
              <a:ext cx="3969467" cy="646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ahoma"/>
                <a:buNone/>
              </a:pPr>
              <a:r>
                <a:rPr lang="ru-RU" sz="1200" b="1" i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/>
                  <a:ea typeface="Tahoma"/>
                  <a:cs typeface="Tahoma"/>
                  <a:sym typeface="Tahoma"/>
                </a:rPr>
                <a:t>Ключевое послание</a:t>
              </a:r>
              <a:r>
                <a:rPr lang="ru-RU" sz="1200" b="0" i="1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ahoma"/>
                <a:buNone/>
              </a:pPr>
              <a:r>
                <a:rPr lang="ru-RU" sz="1200" b="0" i="0" u="none" strike="noStrike" cap="none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Основы финансовой грамотности закладываются в семье и основаны на семейных традициях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Shape 173">
            <a:extLst>
              <a:ext uri="{FF2B5EF4-FFF2-40B4-BE49-F238E27FC236}">
                <a16:creationId xmlns="" xmlns:a16="http://schemas.microsoft.com/office/drawing/2014/main" id="{8CC6885C-3E96-4FBB-8305-78E55CBAACEF}"/>
              </a:ext>
            </a:extLst>
          </p:cNvPr>
          <p:cNvSpPr txBox="1"/>
          <p:nvPr/>
        </p:nvSpPr>
        <p:spPr>
          <a:xfrm>
            <a:off x="392152" y="5613211"/>
            <a:ext cx="3148388" cy="83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Ключевое послание:</a:t>
            </a:r>
            <a:endParaRPr sz="1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Подготовка финансово грамотного поколения невозможна без учителей и выстроенной методологии обучения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174">
            <a:extLst>
              <a:ext uri="{FF2B5EF4-FFF2-40B4-BE49-F238E27FC236}">
                <a16:creationId xmlns="" xmlns:a16="http://schemas.microsoft.com/office/drawing/2014/main" id="{A9AA9889-46F2-4D61-942D-7E853E7E4032}"/>
              </a:ext>
            </a:extLst>
          </p:cNvPr>
          <p:cNvSpPr txBox="1"/>
          <p:nvPr/>
        </p:nvSpPr>
        <p:spPr>
          <a:xfrm>
            <a:off x="3596538" y="5504781"/>
            <a:ext cx="3133965" cy="10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Ключевое послание:</a:t>
            </a:r>
            <a:endParaRPr sz="1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Консолидированные усилия представителей госорганов и бизнес-сообщества позволят сформировать финансово грамотное общество в стране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75">
            <a:extLst>
              <a:ext uri="{FF2B5EF4-FFF2-40B4-BE49-F238E27FC236}">
                <a16:creationId xmlns="" xmlns:a16="http://schemas.microsoft.com/office/drawing/2014/main" id="{CCE5500D-B2C8-4D92-B644-57712D2AA0C2}"/>
              </a:ext>
            </a:extLst>
          </p:cNvPr>
          <p:cNvSpPr txBox="1"/>
          <p:nvPr/>
        </p:nvSpPr>
        <p:spPr>
          <a:xfrm>
            <a:off x="6910839" y="5533274"/>
            <a:ext cx="3567439" cy="120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Ключевое послание:</a:t>
            </a:r>
            <a:endParaRPr sz="1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Представители СМИ как флагманы в просвещении широких слоев населения могут внести огромный вклад в формирование финансово грамотного общества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3188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456</Words>
  <Application>Microsoft Office PowerPoint</Application>
  <PresentationFormat>Произвольный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Andy Fed</dc:creator>
  <cp:lastModifiedBy>Туркова Эльвира Павловна</cp:lastModifiedBy>
  <cp:revision>37</cp:revision>
  <dcterms:created xsi:type="dcterms:W3CDTF">2019-02-07T09:50:38Z</dcterms:created>
  <dcterms:modified xsi:type="dcterms:W3CDTF">2019-03-26T10:26:25Z</dcterms:modified>
</cp:coreProperties>
</file>